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handoutMasterIdLst>
    <p:handoutMasterId r:id="rId94"/>
  </p:handoutMasterIdLst>
  <p:sldIdLst>
    <p:sldId id="380" r:id="rId3"/>
    <p:sldId id="267" r:id="rId4"/>
    <p:sldId id="258" r:id="rId5"/>
    <p:sldId id="324" r:id="rId6"/>
    <p:sldId id="390" r:id="rId7"/>
    <p:sldId id="389" r:id="rId8"/>
    <p:sldId id="328" r:id="rId9"/>
    <p:sldId id="392" r:id="rId10"/>
    <p:sldId id="395" r:id="rId11"/>
    <p:sldId id="393" r:id="rId12"/>
    <p:sldId id="391" r:id="rId13"/>
    <p:sldId id="394" r:id="rId14"/>
    <p:sldId id="397" r:id="rId15"/>
    <p:sldId id="398" r:id="rId16"/>
    <p:sldId id="401" r:id="rId17"/>
    <p:sldId id="399" r:id="rId18"/>
    <p:sldId id="400" r:id="rId19"/>
    <p:sldId id="425" r:id="rId20"/>
    <p:sldId id="426" r:id="rId21"/>
    <p:sldId id="346" r:id="rId22"/>
    <p:sldId id="404" r:id="rId23"/>
    <p:sldId id="405" r:id="rId24"/>
    <p:sldId id="406" r:id="rId25"/>
    <p:sldId id="407" r:id="rId26"/>
    <p:sldId id="409" r:id="rId27"/>
    <p:sldId id="412" r:id="rId28"/>
    <p:sldId id="410" r:id="rId29"/>
    <p:sldId id="414" r:id="rId30"/>
    <p:sldId id="413" r:id="rId31"/>
    <p:sldId id="415" r:id="rId32"/>
    <p:sldId id="416" r:id="rId33"/>
    <p:sldId id="418" r:id="rId34"/>
    <p:sldId id="417" r:id="rId35"/>
    <p:sldId id="419" r:id="rId36"/>
    <p:sldId id="420" r:id="rId37"/>
    <p:sldId id="422" r:id="rId38"/>
    <p:sldId id="423" r:id="rId39"/>
    <p:sldId id="421" r:id="rId40"/>
    <p:sldId id="428" r:id="rId41"/>
    <p:sldId id="429" r:id="rId42"/>
    <p:sldId id="430" r:id="rId43"/>
    <p:sldId id="427"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6" r:id="rId58"/>
    <p:sldId id="447" r:id="rId59"/>
    <p:sldId id="448" r:id="rId60"/>
    <p:sldId id="445" r:id="rId61"/>
    <p:sldId id="450" r:id="rId62"/>
    <p:sldId id="444" r:id="rId63"/>
    <p:sldId id="449" r:id="rId64"/>
    <p:sldId id="451" r:id="rId65"/>
    <p:sldId id="452" r:id="rId66"/>
    <p:sldId id="453" r:id="rId67"/>
    <p:sldId id="456" r:id="rId68"/>
    <p:sldId id="457" r:id="rId69"/>
    <p:sldId id="458" r:id="rId70"/>
    <p:sldId id="459" r:id="rId71"/>
    <p:sldId id="460" r:id="rId72"/>
    <p:sldId id="471" r:id="rId73"/>
    <p:sldId id="472" r:id="rId74"/>
    <p:sldId id="473" r:id="rId75"/>
    <p:sldId id="474" r:id="rId76"/>
    <p:sldId id="466" r:id="rId77"/>
    <p:sldId id="465" r:id="rId78"/>
    <p:sldId id="461" r:id="rId79"/>
    <p:sldId id="462" r:id="rId80"/>
    <p:sldId id="463" r:id="rId81"/>
    <p:sldId id="464" r:id="rId82"/>
    <p:sldId id="475" r:id="rId83"/>
    <p:sldId id="467" r:id="rId84"/>
    <p:sldId id="468" r:id="rId85"/>
    <p:sldId id="469" r:id="rId86"/>
    <p:sldId id="369" r:id="rId87"/>
    <p:sldId id="383" r:id="rId88"/>
    <p:sldId id="384" r:id="rId89"/>
    <p:sldId id="367" r:id="rId90"/>
    <p:sldId id="366" r:id="rId91"/>
    <p:sldId id="358" r:id="rId92"/>
  </p:sldIdLst>
  <p:sldSz cx="10080625"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0" autoAdjust="0"/>
  </p:normalViewPr>
  <p:slideViewPr>
    <p:cSldViewPr snapToGrid="0">
      <p:cViewPr varScale="1">
        <p:scale>
          <a:sx n="53" d="100"/>
          <a:sy n="53" d="100"/>
        </p:scale>
        <p:origin x="61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fr-FR" sz="1400" b="0" i="0" u="none" strike="noStrike" kern="1200" cap="none">
              <a:ln>
                <a:noFill/>
              </a:ln>
              <a:latin typeface="Liberation Sans" pitchFamily="18"/>
              <a:ea typeface="Droid Sans Fallback" pitchFamily="2"/>
              <a:cs typeface="FreeSans" pitchFamily="2"/>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fr-FR" sz="1400" b="0" i="0" u="none" strike="noStrike" kern="1200" cap="none">
              <a:ln>
                <a:noFill/>
              </a:ln>
              <a:latin typeface="Liberation Sans" pitchFamily="18"/>
              <a:ea typeface="Droid Sans Fallback" pitchFamily="2"/>
              <a:cs typeface="FreeSans" pitchFamily="2"/>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fr-FR" sz="1400" b="0" i="0" u="none" strike="noStrike" kern="1200" cap="none">
              <a:ln>
                <a:noFill/>
              </a:ln>
              <a:latin typeface="Liberation Sans" pitchFamily="18"/>
              <a:ea typeface="Droid Sans Fallback" pitchFamily="2"/>
              <a:cs typeface="FreeSans" pitchFamily="2"/>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C285A427-C85F-41FB-B134-BF7C0454464F}" type="slidenum">
              <a:t>‹N°›</a:t>
            </a:fld>
            <a:endParaRPr lang="fr-FR"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1436536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Espace réservé des commentaires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fr-FR"/>
          </a:p>
        </p:txBody>
      </p:sp>
      <p:sp>
        <p:nvSpPr>
          <p:cNvPr id="4" name="Espace réservé de l'en-tête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fr-FR" sz="1400" kern="1200">
                <a:latin typeface="Liberation Serif" pitchFamily="18"/>
                <a:ea typeface="DejaVu Sans" pitchFamily="2"/>
                <a:cs typeface="DejaVu Sans" pitchFamily="2"/>
              </a:defRPr>
            </a:lvl1pPr>
          </a:lstStyle>
          <a:p>
            <a:pPr lvl="0"/>
            <a:endParaRPr lang="fr-FR"/>
          </a:p>
        </p:txBody>
      </p:sp>
      <p:sp>
        <p:nvSpPr>
          <p:cNvPr id="5" name="Espace réservé de la date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fr-FR" sz="1400" kern="1200">
                <a:latin typeface="Liberation Serif" pitchFamily="18"/>
                <a:ea typeface="DejaVu Sans" pitchFamily="2"/>
                <a:cs typeface="DejaVu Sans" pitchFamily="2"/>
              </a:defRPr>
            </a:lvl1pPr>
          </a:lstStyle>
          <a:p>
            <a:pPr lvl="0"/>
            <a:endParaRPr lang="fr-FR"/>
          </a:p>
        </p:txBody>
      </p:sp>
      <p:sp>
        <p:nvSpPr>
          <p:cNvPr id="6" name="Espace réservé du pied de page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fr-FR" sz="1400" kern="1200">
                <a:latin typeface="Liberation Serif" pitchFamily="18"/>
                <a:ea typeface="DejaVu Sans" pitchFamily="2"/>
                <a:cs typeface="DejaVu Sans" pitchFamily="2"/>
              </a:defRPr>
            </a:lvl1pPr>
          </a:lstStyle>
          <a:p>
            <a:pPr lvl="0"/>
            <a:endParaRPr lang="fr-FR"/>
          </a:p>
        </p:txBody>
      </p:sp>
      <p:sp>
        <p:nvSpPr>
          <p:cNvPr id="7" name="Espace réservé du numéro de diapositive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fr-FR" sz="1400" kern="1200">
                <a:latin typeface="Liberation Serif" pitchFamily="18"/>
                <a:ea typeface="DejaVu Sans" pitchFamily="2"/>
                <a:cs typeface="DejaVu Sans" pitchFamily="2"/>
              </a:defRPr>
            </a:lvl1pPr>
          </a:lstStyle>
          <a:p>
            <a:pPr lvl="0"/>
            <a:fld id="{100A75FC-5C80-49D7-BEB1-4CAB2B0748CC}" type="slidenum">
              <a:t>‹N°›</a:t>
            </a:fld>
            <a:endParaRPr lang="fr-FR"/>
          </a:p>
        </p:txBody>
      </p:sp>
    </p:spTree>
    <p:extLst>
      <p:ext uri="{BB962C8B-B14F-4D97-AF65-F5344CB8AC3E}">
        <p14:creationId xmlns:p14="http://schemas.microsoft.com/office/powerpoint/2010/main" val="1516502839"/>
      </p:ext>
    </p:extLst>
  </p:cSld>
  <p:clrMap bg1="lt1" tx1="dk1" bg2="lt2" tx2="dk2" accent1="accent1" accent2="accent2" accent3="accent3" accent4="accent4" accent5="accent5" accent6="accent6" hlink="hlink" folHlink="folHlink"/>
  <p:notesStyle>
    <a:lvl1pPr marL="216000" marR="0" indent="-216000" rtl="0" hangingPunct="0">
      <a:tabLst/>
      <a:defRPr lang="fr-FR"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849187A7-4287-42BC-9DED-2001A03ACBFD}" type="slidenum">
              <a:t>2</a:t>
            </a:fld>
            <a:endParaRPr lang="fr-FR"/>
          </a:p>
        </p:txBody>
      </p:sp>
      <p:sp>
        <p:nvSpPr>
          <p:cNvPr id="2" name="Espace réservé de l'image des diapositives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Espace réservé des commentaires 2"/>
          <p:cNvSpPr txBox="1">
            <a:spLocks noGrp="1"/>
          </p:cNvSpPr>
          <p:nvPr>
            <p:ph type="body" sz="quarter" idx="1"/>
          </p:nvPr>
        </p:nvSpPr>
        <p:spPr/>
        <p:txBody>
          <a:bodyPr/>
          <a:lstStyle/>
          <a:p>
            <a:endParaRPr lang="fr-FR"/>
          </a:p>
        </p:txBody>
      </p:sp>
    </p:spTree>
    <p:extLst>
      <p:ext uri="{BB962C8B-B14F-4D97-AF65-F5344CB8AC3E}">
        <p14:creationId xmlns:p14="http://schemas.microsoft.com/office/powerpoint/2010/main" val="184451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28</a:t>
            </a:fld>
            <a:endParaRPr lang="fr-FR"/>
          </a:p>
        </p:txBody>
      </p:sp>
    </p:spTree>
    <p:extLst>
      <p:ext uri="{BB962C8B-B14F-4D97-AF65-F5344CB8AC3E}">
        <p14:creationId xmlns:p14="http://schemas.microsoft.com/office/powerpoint/2010/main" val="1355183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29</a:t>
            </a:fld>
            <a:endParaRPr lang="fr-FR"/>
          </a:p>
        </p:txBody>
      </p:sp>
    </p:spTree>
    <p:extLst>
      <p:ext uri="{BB962C8B-B14F-4D97-AF65-F5344CB8AC3E}">
        <p14:creationId xmlns:p14="http://schemas.microsoft.com/office/powerpoint/2010/main" val="3360222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30</a:t>
            </a:fld>
            <a:endParaRPr lang="fr-FR"/>
          </a:p>
        </p:txBody>
      </p:sp>
    </p:spTree>
    <p:extLst>
      <p:ext uri="{BB962C8B-B14F-4D97-AF65-F5344CB8AC3E}">
        <p14:creationId xmlns:p14="http://schemas.microsoft.com/office/powerpoint/2010/main" val="407993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31</a:t>
            </a:fld>
            <a:endParaRPr lang="fr-FR"/>
          </a:p>
        </p:txBody>
      </p:sp>
    </p:spTree>
    <p:extLst>
      <p:ext uri="{BB962C8B-B14F-4D97-AF65-F5344CB8AC3E}">
        <p14:creationId xmlns:p14="http://schemas.microsoft.com/office/powerpoint/2010/main" val="40219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32</a:t>
            </a:fld>
            <a:endParaRPr lang="fr-FR"/>
          </a:p>
        </p:txBody>
      </p:sp>
    </p:spTree>
    <p:extLst>
      <p:ext uri="{BB962C8B-B14F-4D97-AF65-F5344CB8AC3E}">
        <p14:creationId xmlns:p14="http://schemas.microsoft.com/office/powerpoint/2010/main" val="2441584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34</a:t>
            </a:fld>
            <a:endParaRPr lang="fr-FR"/>
          </a:p>
        </p:txBody>
      </p:sp>
    </p:spTree>
    <p:extLst>
      <p:ext uri="{BB962C8B-B14F-4D97-AF65-F5344CB8AC3E}">
        <p14:creationId xmlns:p14="http://schemas.microsoft.com/office/powerpoint/2010/main" val="341444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http://www.normandie.developpement-durable.gouv.fr/patrimoine-naturel-l-inventaire-des-znieff-s-a832.html</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44</a:t>
            </a:fld>
            <a:endParaRPr lang="fr-FR"/>
          </a:p>
        </p:txBody>
      </p:sp>
    </p:spTree>
    <p:extLst>
      <p:ext uri="{BB962C8B-B14F-4D97-AF65-F5344CB8AC3E}">
        <p14:creationId xmlns:p14="http://schemas.microsoft.com/office/powerpoint/2010/main" val="1833114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https://www.insecte.org/forum/viewtopic.php?t=190925</a:t>
            </a:r>
          </a:p>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45</a:t>
            </a:fld>
            <a:endParaRPr lang="fr-FR"/>
          </a:p>
        </p:txBody>
      </p:sp>
    </p:spTree>
    <p:extLst>
      <p:ext uri="{BB962C8B-B14F-4D97-AF65-F5344CB8AC3E}">
        <p14:creationId xmlns:p14="http://schemas.microsoft.com/office/powerpoint/2010/main" val="672968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https://www.insecte.org/forum/viewtopic.php?t=190925</a:t>
            </a:r>
          </a:p>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46</a:t>
            </a:fld>
            <a:endParaRPr lang="fr-FR"/>
          </a:p>
        </p:txBody>
      </p:sp>
    </p:spTree>
    <p:extLst>
      <p:ext uri="{BB962C8B-B14F-4D97-AF65-F5344CB8AC3E}">
        <p14:creationId xmlns:p14="http://schemas.microsoft.com/office/powerpoint/2010/main" val="774728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https://www.insecte.org/forum/viewtopic.php?t=190925</a:t>
            </a:r>
          </a:p>
          <a:p>
            <a:r>
              <a:rPr lang="fr-FR" dirty="0"/>
              <a:t>https://fr.123rf.com/photo_65874840_petite-grotte-en-crevasse-de-roche-dans-les-montagnes-de-la-criminalit%C3%A9.html</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47</a:t>
            </a:fld>
            <a:endParaRPr lang="fr-FR"/>
          </a:p>
        </p:txBody>
      </p:sp>
    </p:spTree>
    <p:extLst>
      <p:ext uri="{BB962C8B-B14F-4D97-AF65-F5344CB8AC3E}">
        <p14:creationId xmlns:p14="http://schemas.microsoft.com/office/powerpoint/2010/main" val="118207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535E5062-09B4-4AF8-9A9D-81C03FA07C9A}" type="slidenum">
              <a:t>3</a:t>
            </a:fld>
            <a:endParaRPr lang="fr-FR"/>
          </a:p>
        </p:txBody>
      </p:sp>
      <p:sp>
        <p:nvSpPr>
          <p:cNvPr id="2" name="Espace réservé de l'image des diapositives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Espace réservé des commentaires 2"/>
          <p:cNvSpPr txBox="1">
            <a:spLocks noGrp="1"/>
          </p:cNvSpPr>
          <p:nvPr>
            <p:ph type="body" sz="quarter" idx="1"/>
          </p:nvPr>
        </p:nvSpPr>
        <p:spPr/>
        <p:txBody>
          <a:bodyPr/>
          <a:lstStyle/>
          <a:p>
            <a:endParaRPr lang="fr-FR"/>
          </a:p>
        </p:txBody>
      </p:sp>
    </p:spTree>
    <p:extLst>
      <p:ext uri="{BB962C8B-B14F-4D97-AF65-F5344CB8AC3E}">
        <p14:creationId xmlns:p14="http://schemas.microsoft.com/office/powerpoint/2010/main" val="4293659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https://www.insecte.org/forum/viewtopic.php?t=190925</a:t>
            </a:r>
          </a:p>
          <a:p>
            <a:r>
              <a:rPr lang="fr-FR"/>
              <a:t>https://fr.123rf.com/photo_65874840_petite-grotte-en-crevasse-de-roche-dans-les-montagnes-de-la-criminalit%C3%A9.html</a:t>
            </a:r>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48</a:t>
            </a:fld>
            <a:endParaRPr lang="fr-FR"/>
          </a:p>
        </p:txBody>
      </p:sp>
    </p:spTree>
    <p:extLst>
      <p:ext uri="{BB962C8B-B14F-4D97-AF65-F5344CB8AC3E}">
        <p14:creationId xmlns:p14="http://schemas.microsoft.com/office/powerpoint/2010/main" val="314502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effectLst/>
              </a:rPr>
              <a:t>Charbonnier, Y.M., Barbaro, L., </a:t>
            </a:r>
            <a:r>
              <a:rPr lang="fr-FR" dirty="0" err="1">
                <a:effectLst/>
              </a:rPr>
              <a:t>Barnagaud</a:t>
            </a:r>
            <a:r>
              <a:rPr lang="fr-FR" dirty="0">
                <a:effectLst/>
              </a:rPr>
              <a:t>, J.-Y., </a:t>
            </a:r>
            <a:r>
              <a:rPr lang="fr-FR" dirty="0" err="1">
                <a:effectLst/>
              </a:rPr>
              <a:t>Ampoorter</a:t>
            </a:r>
            <a:r>
              <a:rPr lang="fr-FR" dirty="0">
                <a:effectLst/>
              </a:rPr>
              <a:t>, E., </a:t>
            </a:r>
            <a:r>
              <a:rPr lang="fr-FR" dirty="0" err="1">
                <a:effectLst/>
              </a:rPr>
              <a:t>Nezan</a:t>
            </a:r>
            <a:r>
              <a:rPr lang="fr-FR" dirty="0">
                <a:effectLst/>
              </a:rPr>
              <a:t>, J., </a:t>
            </a:r>
            <a:r>
              <a:rPr lang="fr-FR" dirty="0" err="1">
                <a:effectLst/>
              </a:rPr>
              <a:t>Verheyen</a:t>
            </a:r>
            <a:r>
              <a:rPr lang="fr-FR" dirty="0">
                <a:effectLst/>
              </a:rPr>
              <a:t>, K. &amp; </a:t>
            </a:r>
            <a:r>
              <a:rPr lang="fr-FR" dirty="0" err="1">
                <a:effectLst/>
              </a:rPr>
              <a:t>Jactel</a:t>
            </a:r>
            <a:r>
              <a:rPr lang="fr-FR" dirty="0">
                <a:effectLst/>
              </a:rPr>
              <a:t>, H. (2016) Bat and </a:t>
            </a:r>
            <a:r>
              <a:rPr lang="fr-FR" dirty="0" err="1">
                <a:effectLst/>
              </a:rPr>
              <a:t>bird</a:t>
            </a:r>
            <a:r>
              <a:rPr lang="fr-FR" dirty="0">
                <a:effectLst/>
              </a:rPr>
              <a:t> </a:t>
            </a:r>
            <a:r>
              <a:rPr lang="fr-FR" dirty="0" err="1">
                <a:effectLst/>
              </a:rPr>
              <a:t>diversity</a:t>
            </a:r>
            <a:r>
              <a:rPr lang="fr-FR" dirty="0">
                <a:effectLst/>
              </a:rPr>
              <a:t> </a:t>
            </a:r>
            <a:r>
              <a:rPr lang="fr-FR" dirty="0" err="1">
                <a:effectLst/>
              </a:rPr>
              <a:t>along</a:t>
            </a:r>
            <a:r>
              <a:rPr lang="fr-FR" dirty="0">
                <a:effectLst/>
              </a:rPr>
              <a:t> </a:t>
            </a:r>
            <a:r>
              <a:rPr lang="fr-FR" dirty="0" err="1">
                <a:effectLst/>
              </a:rPr>
              <a:t>independent</a:t>
            </a:r>
            <a:r>
              <a:rPr lang="fr-FR" dirty="0">
                <a:effectLst/>
              </a:rPr>
              <a:t> gradients of latitude and </a:t>
            </a:r>
            <a:r>
              <a:rPr lang="fr-FR" dirty="0" err="1">
                <a:effectLst/>
              </a:rPr>
              <a:t>tree</a:t>
            </a:r>
            <a:r>
              <a:rPr lang="fr-FR" dirty="0">
                <a:effectLst/>
              </a:rPr>
              <a:t> composition in </a:t>
            </a:r>
            <a:r>
              <a:rPr lang="fr-FR" dirty="0" err="1">
                <a:effectLst/>
              </a:rPr>
              <a:t>European</a:t>
            </a:r>
            <a:r>
              <a:rPr lang="fr-FR" dirty="0">
                <a:effectLst/>
              </a:rPr>
              <a:t> </a:t>
            </a:r>
            <a:r>
              <a:rPr lang="fr-FR" dirty="0" err="1">
                <a:effectLst/>
              </a:rPr>
              <a:t>forests</a:t>
            </a:r>
            <a:r>
              <a:rPr lang="fr-FR" dirty="0">
                <a:effectLst/>
              </a:rPr>
              <a:t>. </a:t>
            </a:r>
            <a:r>
              <a:rPr lang="fr-FR" i="1" dirty="0" err="1">
                <a:effectLst/>
              </a:rPr>
              <a:t>Oecologia</a:t>
            </a:r>
            <a:r>
              <a:rPr lang="fr-FR" dirty="0">
                <a:effectLst/>
              </a:rPr>
              <a:t>, </a:t>
            </a:r>
            <a:r>
              <a:rPr lang="fr-FR" b="1" dirty="0">
                <a:effectLst/>
              </a:rPr>
              <a:t>182</a:t>
            </a:r>
            <a:r>
              <a:rPr lang="fr-FR" dirty="0">
                <a:effectLst/>
              </a:rPr>
              <a:t>, 529–537.</a:t>
            </a:r>
          </a:p>
          <a:p>
            <a:r>
              <a:rPr lang="fr-FR" dirty="0"/>
              <a:t>https://www.maxpixel.net/Moss-Nature-Finnish-Tree-Forest-Landscape-Green-5072621</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49</a:t>
            </a:fld>
            <a:endParaRPr lang="fr-FR"/>
          </a:p>
        </p:txBody>
      </p:sp>
    </p:spTree>
    <p:extLst>
      <p:ext uri="{BB962C8B-B14F-4D97-AF65-F5344CB8AC3E}">
        <p14:creationId xmlns:p14="http://schemas.microsoft.com/office/powerpoint/2010/main" val="4026036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effectLst/>
              </a:rPr>
              <a:t>Charbonnier, Y.M., Barbaro, L., </a:t>
            </a:r>
            <a:r>
              <a:rPr lang="fr-FR" dirty="0" err="1">
                <a:effectLst/>
              </a:rPr>
              <a:t>Barnagaud</a:t>
            </a:r>
            <a:r>
              <a:rPr lang="fr-FR" dirty="0">
                <a:effectLst/>
              </a:rPr>
              <a:t>, J.-Y., </a:t>
            </a:r>
            <a:r>
              <a:rPr lang="fr-FR" dirty="0" err="1">
                <a:effectLst/>
              </a:rPr>
              <a:t>Ampoorter</a:t>
            </a:r>
            <a:r>
              <a:rPr lang="fr-FR" dirty="0">
                <a:effectLst/>
              </a:rPr>
              <a:t>, E., </a:t>
            </a:r>
            <a:r>
              <a:rPr lang="fr-FR" dirty="0" err="1">
                <a:effectLst/>
              </a:rPr>
              <a:t>Nezan</a:t>
            </a:r>
            <a:r>
              <a:rPr lang="fr-FR" dirty="0">
                <a:effectLst/>
              </a:rPr>
              <a:t>, J., </a:t>
            </a:r>
            <a:r>
              <a:rPr lang="fr-FR" dirty="0" err="1">
                <a:effectLst/>
              </a:rPr>
              <a:t>Verheyen</a:t>
            </a:r>
            <a:r>
              <a:rPr lang="fr-FR" dirty="0">
                <a:effectLst/>
              </a:rPr>
              <a:t>, K. &amp; </a:t>
            </a:r>
            <a:r>
              <a:rPr lang="fr-FR" dirty="0" err="1">
                <a:effectLst/>
              </a:rPr>
              <a:t>Jactel</a:t>
            </a:r>
            <a:r>
              <a:rPr lang="fr-FR" dirty="0">
                <a:effectLst/>
              </a:rPr>
              <a:t>, H. (2016) Bat and </a:t>
            </a:r>
            <a:r>
              <a:rPr lang="fr-FR" dirty="0" err="1">
                <a:effectLst/>
              </a:rPr>
              <a:t>bird</a:t>
            </a:r>
            <a:r>
              <a:rPr lang="fr-FR" dirty="0">
                <a:effectLst/>
              </a:rPr>
              <a:t> </a:t>
            </a:r>
            <a:r>
              <a:rPr lang="fr-FR" dirty="0" err="1">
                <a:effectLst/>
              </a:rPr>
              <a:t>diversity</a:t>
            </a:r>
            <a:r>
              <a:rPr lang="fr-FR" dirty="0">
                <a:effectLst/>
              </a:rPr>
              <a:t> </a:t>
            </a:r>
            <a:r>
              <a:rPr lang="fr-FR" dirty="0" err="1">
                <a:effectLst/>
              </a:rPr>
              <a:t>along</a:t>
            </a:r>
            <a:r>
              <a:rPr lang="fr-FR" dirty="0">
                <a:effectLst/>
              </a:rPr>
              <a:t> </a:t>
            </a:r>
            <a:r>
              <a:rPr lang="fr-FR" dirty="0" err="1">
                <a:effectLst/>
              </a:rPr>
              <a:t>independent</a:t>
            </a:r>
            <a:r>
              <a:rPr lang="fr-FR" dirty="0">
                <a:effectLst/>
              </a:rPr>
              <a:t> gradients of latitude and </a:t>
            </a:r>
            <a:r>
              <a:rPr lang="fr-FR" dirty="0" err="1">
                <a:effectLst/>
              </a:rPr>
              <a:t>tree</a:t>
            </a:r>
            <a:r>
              <a:rPr lang="fr-FR" dirty="0">
                <a:effectLst/>
              </a:rPr>
              <a:t> composition in </a:t>
            </a:r>
            <a:r>
              <a:rPr lang="fr-FR" dirty="0" err="1">
                <a:effectLst/>
              </a:rPr>
              <a:t>European</a:t>
            </a:r>
            <a:r>
              <a:rPr lang="fr-FR" dirty="0">
                <a:effectLst/>
              </a:rPr>
              <a:t> </a:t>
            </a:r>
            <a:r>
              <a:rPr lang="fr-FR" dirty="0" err="1">
                <a:effectLst/>
              </a:rPr>
              <a:t>forests</a:t>
            </a:r>
            <a:r>
              <a:rPr lang="fr-FR" dirty="0">
                <a:effectLst/>
              </a:rPr>
              <a:t>. </a:t>
            </a:r>
            <a:r>
              <a:rPr lang="fr-FR" i="1" dirty="0" err="1">
                <a:effectLst/>
              </a:rPr>
              <a:t>Oecologia</a:t>
            </a:r>
            <a:r>
              <a:rPr lang="fr-FR" dirty="0">
                <a:effectLst/>
              </a:rPr>
              <a:t>, </a:t>
            </a:r>
            <a:r>
              <a:rPr lang="fr-FR" b="1" dirty="0">
                <a:effectLst/>
              </a:rPr>
              <a:t>182</a:t>
            </a:r>
            <a:r>
              <a:rPr lang="fr-FR" dirty="0">
                <a:effectLst/>
              </a:rPr>
              <a:t>, 529–537.</a:t>
            </a:r>
          </a:p>
          <a:p>
            <a:r>
              <a:rPr lang="fr-FR"/>
              <a:t>https://www.maxpixel.net/Moss-Nature-Finnish-Tree-Forest-Landscape-Green-5072621</a:t>
            </a:r>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50</a:t>
            </a:fld>
            <a:endParaRPr lang="fr-FR"/>
          </a:p>
        </p:txBody>
      </p:sp>
    </p:spTree>
    <p:extLst>
      <p:ext uri="{BB962C8B-B14F-4D97-AF65-F5344CB8AC3E}">
        <p14:creationId xmlns:p14="http://schemas.microsoft.com/office/powerpoint/2010/main" val="421536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effectLst/>
              </a:rPr>
              <a:t>Charbonnier, Y.M., Barbaro, L., </a:t>
            </a:r>
            <a:r>
              <a:rPr lang="fr-FR" dirty="0" err="1">
                <a:effectLst/>
              </a:rPr>
              <a:t>Barnagaud</a:t>
            </a:r>
            <a:r>
              <a:rPr lang="fr-FR" dirty="0">
                <a:effectLst/>
              </a:rPr>
              <a:t>, J.-Y., </a:t>
            </a:r>
            <a:r>
              <a:rPr lang="fr-FR" dirty="0" err="1">
                <a:effectLst/>
              </a:rPr>
              <a:t>Ampoorter</a:t>
            </a:r>
            <a:r>
              <a:rPr lang="fr-FR" dirty="0">
                <a:effectLst/>
              </a:rPr>
              <a:t>, E., </a:t>
            </a:r>
            <a:r>
              <a:rPr lang="fr-FR" dirty="0" err="1">
                <a:effectLst/>
              </a:rPr>
              <a:t>Nezan</a:t>
            </a:r>
            <a:r>
              <a:rPr lang="fr-FR" dirty="0">
                <a:effectLst/>
              </a:rPr>
              <a:t>, J., </a:t>
            </a:r>
            <a:r>
              <a:rPr lang="fr-FR" dirty="0" err="1">
                <a:effectLst/>
              </a:rPr>
              <a:t>Verheyen</a:t>
            </a:r>
            <a:r>
              <a:rPr lang="fr-FR" dirty="0">
                <a:effectLst/>
              </a:rPr>
              <a:t>, K. &amp; </a:t>
            </a:r>
            <a:r>
              <a:rPr lang="fr-FR" dirty="0" err="1">
                <a:effectLst/>
              </a:rPr>
              <a:t>Jactel</a:t>
            </a:r>
            <a:r>
              <a:rPr lang="fr-FR" dirty="0">
                <a:effectLst/>
              </a:rPr>
              <a:t>, H. (2016) Bat and </a:t>
            </a:r>
            <a:r>
              <a:rPr lang="fr-FR" dirty="0" err="1">
                <a:effectLst/>
              </a:rPr>
              <a:t>bird</a:t>
            </a:r>
            <a:r>
              <a:rPr lang="fr-FR" dirty="0">
                <a:effectLst/>
              </a:rPr>
              <a:t> </a:t>
            </a:r>
            <a:r>
              <a:rPr lang="fr-FR" dirty="0" err="1">
                <a:effectLst/>
              </a:rPr>
              <a:t>diversity</a:t>
            </a:r>
            <a:r>
              <a:rPr lang="fr-FR" dirty="0">
                <a:effectLst/>
              </a:rPr>
              <a:t> </a:t>
            </a:r>
            <a:r>
              <a:rPr lang="fr-FR" dirty="0" err="1">
                <a:effectLst/>
              </a:rPr>
              <a:t>along</a:t>
            </a:r>
            <a:r>
              <a:rPr lang="fr-FR" dirty="0">
                <a:effectLst/>
              </a:rPr>
              <a:t> </a:t>
            </a:r>
            <a:r>
              <a:rPr lang="fr-FR" dirty="0" err="1">
                <a:effectLst/>
              </a:rPr>
              <a:t>independent</a:t>
            </a:r>
            <a:r>
              <a:rPr lang="fr-FR" dirty="0">
                <a:effectLst/>
              </a:rPr>
              <a:t> gradients of latitude and </a:t>
            </a:r>
            <a:r>
              <a:rPr lang="fr-FR" dirty="0" err="1">
                <a:effectLst/>
              </a:rPr>
              <a:t>tree</a:t>
            </a:r>
            <a:r>
              <a:rPr lang="fr-FR" dirty="0">
                <a:effectLst/>
              </a:rPr>
              <a:t> composition in </a:t>
            </a:r>
            <a:r>
              <a:rPr lang="fr-FR" dirty="0" err="1">
                <a:effectLst/>
              </a:rPr>
              <a:t>European</a:t>
            </a:r>
            <a:r>
              <a:rPr lang="fr-FR" dirty="0">
                <a:effectLst/>
              </a:rPr>
              <a:t> </a:t>
            </a:r>
            <a:r>
              <a:rPr lang="fr-FR" dirty="0" err="1">
                <a:effectLst/>
              </a:rPr>
              <a:t>forests</a:t>
            </a:r>
            <a:r>
              <a:rPr lang="fr-FR" dirty="0">
                <a:effectLst/>
              </a:rPr>
              <a:t>. </a:t>
            </a:r>
            <a:r>
              <a:rPr lang="fr-FR" i="1" dirty="0" err="1">
                <a:effectLst/>
              </a:rPr>
              <a:t>Oecologia</a:t>
            </a:r>
            <a:r>
              <a:rPr lang="fr-FR" dirty="0">
                <a:effectLst/>
              </a:rPr>
              <a:t>, </a:t>
            </a:r>
            <a:r>
              <a:rPr lang="fr-FR" b="1" dirty="0">
                <a:effectLst/>
              </a:rPr>
              <a:t>182</a:t>
            </a:r>
            <a:r>
              <a:rPr lang="fr-FR" dirty="0">
                <a:effectLst/>
              </a:rPr>
              <a:t>, 529–537.</a:t>
            </a:r>
          </a:p>
          <a:p>
            <a:r>
              <a:rPr lang="fr-FR"/>
              <a:t>https://www.maxpixel.net/Moss-Nature-Finnish-Tree-Forest-Landscape-Green-5072621</a:t>
            </a:r>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51</a:t>
            </a:fld>
            <a:endParaRPr lang="fr-FR"/>
          </a:p>
        </p:txBody>
      </p:sp>
    </p:spTree>
    <p:extLst>
      <p:ext uri="{BB962C8B-B14F-4D97-AF65-F5344CB8AC3E}">
        <p14:creationId xmlns:p14="http://schemas.microsoft.com/office/powerpoint/2010/main" val="1786615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t>http://www.genie-ecologique.fr/restauration-ecologique-dun-cours-deau/</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52</a:t>
            </a:fld>
            <a:endParaRPr lang="fr-FR"/>
          </a:p>
        </p:txBody>
      </p:sp>
    </p:spTree>
    <p:extLst>
      <p:ext uri="{BB962C8B-B14F-4D97-AF65-F5344CB8AC3E}">
        <p14:creationId xmlns:p14="http://schemas.microsoft.com/office/powerpoint/2010/main" val="3333234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t>https://commons.wikimedia.org/wiki/File:Protection_des_lisi%C3%A8res_1_Br%C3%BBlage_dirig%C3%A9_FD_Mori%C3%A8res-Montrieux_2006.jpg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53</a:t>
            </a:fld>
            <a:endParaRPr lang="fr-FR"/>
          </a:p>
        </p:txBody>
      </p:sp>
    </p:spTree>
    <p:extLst>
      <p:ext uri="{BB962C8B-B14F-4D97-AF65-F5344CB8AC3E}">
        <p14:creationId xmlns:p14="http://schemas.microsoft.com/office/powerpoint/2010/main" val="206268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a:t>https://commons.wikimedia.org/wiki/File:Protection_des_lisi%C3%A8res_1_Br%C3%BBlage_dirig%C3%A9_FD_Mori%C3%A8res-Montrieux_2006.jpg</a:t>
            </a:r>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54</a:t>
            </a:fld>
            <a:endParaRPr lang="fr-FR"/>
          </a:p>
        </p:txBody>
      </p:sp>
    </p:spTree>
    <p:extLst>
      <p:ext uri="{BB962C8B-B14F-4D97-AF65-F5344CB8AC3E}">
        <p14:creationId xmlns:p14="http://schemas.microsoft.com/office/powerpoint/2010/main" val="1599320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a:t>https://commons.wikimedia.org/wiki/File:Protection_des_lisi%C3%A8res_1_Br%C3%BBlage_dirig%C3%A9_FD_Mori%C3%A8res-Montrieux_2006.jpg</a:t>
            </a:r>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55</a:t>
            </a:fld>
            <a:endParaRPr lang="fr-FR"/>
          </a:p>
        </p:txBody>
      </p:sp>
    </p:spTree>
    <p:extLst>
      <p:ext uri="{BB962C8B-B14F-4D97-AF65-F5344CB8AC3E}">
        <p14:creationId xmlns:p14="http://schemas.microsoft.com/office/powerpoint/2010/main" val="365778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t>https://commons.wikimedia.org/wiki/File:Tichodrome_%C3%A9chelette_Tichodroma_muraria_aDSC_0996_(51012976050).jpg</a:t>
            </a:r>
          </a:p>
          <a:p>
            <a:pPr marL="216000" marR="0" lvl="0" indent="-216000" defTabSz="914400" rtl="0" eaLnBrk="1" fontAlgn="auto" latinLnBrk="0" hangingPunct="0">
              <a:lnSpc>
                <a:spcPct val="100000"/>
              </a:lnSpc>
              <a:spcBef>
                <a:spcPts val="0"/>
              </a:spcBef>
              <a:spcAft>
                <a:spcPts val="0"/>
              </a:spcAft>
              <a:buClrTx/>
              <a:buSzTx/>
              <a:buFontTx/>
              <a:buNone/>
              <a:tabLst/>
              <a:defRPr/>
            </a:pPr>
            <a:r>
              <a:rPr lang="fr-FR" dirty="0"/>
              <a:t>https://www.geoportail.gouv.fr/</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56</a:t>
            </a:fld>
            <a:endParaRPr lang="fr-FR"/>
          </a:p>
        </p:txBody>
      </p:sp>
    </p:spTree>
    <p:extLst>
      <p:ext uri="{BB962C8B-B14F-4D97-AF65-F5344CB8AC3E}">
        <p14:creationId xmlns:p14="http://schemas.microsoft.com/office/powerpoint/2010/main" val="73377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58</a:t>
            </a:fld>
            <a:endParaRPr lang="fr-FR"/>
          </a:p>
        </p:txBody>
      </p:sp>
    </p:spTree>
    <p:extLst>
      <p:ext uri="{BB962C8B-B14F-4D97-AF65-F5344CB8AC3E}">
        <p14:creationId xmlns:p14="http://schemas.microsoft.com/office/powerpoint/2010/main" val="379073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21</a:t>
            </a:fld>
            <a:endParaRPr lang="fr-FR"/>
          </a:p>
        </p:txBody>
      </p:sp>
    </p:spTree>
    <p:extLst>
      <p:ext uri="{BB962C8B-B14F-4D97-AF65-F5344CB8AC3E}">
        <p14:creationId xmlns:p14="http://schemas.microsoft.com/office/powerpoint/2010/main" val="3149119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68</a:t>
            </a:fld>
            <a:endParaRPr lang="fr-FR"/>
          </a:p>
        </p:txBody>
      </p:sp>
    </p:spTree>
    <p:extLst>
      <p:ext uri="{BB962C8B-B14F-4D97-AF65-F5344CB8AC3E}">
        <p14:creationId xmlns:p14="http://schemas.microsoft.com/office/powerpoint/2010/main" val="1051820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69</a:t>
            </a:fld>
            <a:endParaRPr lang="fr-FR"/>
          </a:p>
        </p:txBody>
      </p:sp>
    </p:spTree>
    <p:extLst>
      <p:ext uri="{BB962C8B-B14F-4D97-AF65-F5344CB8AC3E}">
        <p14:creationId xmlns:p14="http://schemas.microsoft.com/office/powerpoint/2010/main" val="2198209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70</a:t>
            </a:fld>
            <a:endParaRPr lang="fr-FR"/>
          </a:p>
        </p:txBody>
      </p:sp>
    </p:spTree>
    <p:extLst>
      <p:ext uri="{BB962C8B-B14F-4D97-AF65-F5344CB8AC3E}">
        <p14:creationId xmlns:p14="http://schemas.microsoft.com/office/powerpoint/2010/main" val="2155415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77</a:t>
            </a:fld>
            <a:endParaRPr lang="fr-FR"/>
          </a:p>
        </p:txBody>
      </p:sp>
    </p:spTree>
    <p:extLst>
      <p:ext uri="{BB962C8B-B14F-4D97-AF65-F5344CB8AC3E}">
        <p14:creationId xmlns:p14="http://schemas.microsoft.com/office/powerpoint/2010/main" val="2176402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78</a:t>
            </a:fld>
            <a:endParaRPr lang="fr-FR"/>
          </a:p>
        </p:txBody>
      </p:sp>
    </p:spTree>
    <p:extLst>
      <p:ext uri="{BB962C8B-B14F-4D97-AF65-F5344CB8AC3E}">
        <p14:creationId xmlns:p14="http://schemas.microsoft.com/office/powerpoint/2010/main" val="71386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79</a:t>
            </a:fld>
            <a:endParaRPr lang="fr-FR"/>
          </a:p>
        </p:txBody>
      </p:sp>
    </p:spTree>
    <p:extLst>
      <p:ext uri="{BB962C8B-B14F-4D97-AF65-F5344CB8AC3E}">
        <p14:creationId xmlns:p14="http://schemas.microsoft.com/office/powerpoint/2010/main" val="3949496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80</a:t>
            </a:fld>
            <a:endParaRPr lang="fr-FR"/>
          </a:p>
        </p:txBody>
      </p:sp>
    </p:spTree>
    <p:extLst>
      <p:ext uri="{BB962C8B-B14F-4D97-AF65-F5344CB8AC3E}">
        <p14:creationId xmlns:p14="http://schemas.microsoft.com/office/powerpoint/2010/main" val="2217857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85</a:t>
            </a:fld>
            <a:endParaRPr lang="fr-FR"/>
          </a:p>
        </p:txBody>
      </p:sp>
    </p:spTree>
    <p:extLst>
      <p:ext uri="{BB962C8B-B14F-4D97-AF65-F5344CB8AC3E}">
        <p14:creationId xmlns:p14="http://schemas.microsoft.com/office/powerpoint/2010/main" val="39744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22</a:t>
            </a:fld>
            <a:endParaRPr lang="fr-FR"/>
          </a:p>
        </p:txBody>
      </p:sp>
    </p:spTree>
    <p:extLst>
      <p:ext uri="{BB962C8B-B14F-4D97-AF65-F5344CB8AC3E}">
        <p14:creationId xmlns:p14="http://schemas.microsoft.com/office/powerpoint/2010/main" val="873163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23</a:t>
            </a:fld>
            <a:endParaRPr lang="fr-FR"/>
          </a:p>
        </p:txBody>
      </p:sp>
    </p:spTree>
    <p:extLst>
      <p:ext uri="{BB962C8B-B14F-4D97-AF65-F5344CB8AC3E}">
        <p14:creationId xmlns:p14="http://schemas.microsoft.com/office/powerpoint/2010/main" val="1961271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24</a:t>
            </a:fld>
            <a:endParaRPr lang="fr-FR"/>
          </a:p>
        </p:txBody>
      </p:sp>
    </p:spTree>
    <p:extLst>
      <p:ext uri="{BB962C8B-B14F-4D97-AF65-F5344CB8AC3E}">
        <p14:creationId xmlns:p14="http://schemas.microsoft.com/office/powerpoint/2010/main" val="68530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25</a:t>
            </a:fld>
            <a:endParaRPr lang="fr-FR"/>
          </a:p>
        </p:txBody>
      </p:sp>
    </p:spTree>
    <p:extLst>
      <p:ext uri="{BB962C8B-B14F-4D97-AF65-F5344CB8AC3E}">
        <p14:creationId xmlns:p14="http://schemas.microsoft.com/office/powerpoint/2010/main" val="5087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26</a:t>
            </a:fld>
            <a:endParaRPr lang="fr-FR"/>
          </a:p>
        </p:txBody>
      </p:sp>
    </p:spTree>
    <p:extLst>
      <p:ext uri="{BB962C8B-B14F-4D97-AF65-F5344CB8AC3E}">
        <p14:creationId xmlns:p14="http://schemas.microsoft.com/office/powerpoint/2010/main" val="25987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6488" y="812800"/>
            <a:ext cx="5345112" cy="4008438"/>
          </a:xfrm>
        </p:spPr>
      </p:sp>
      <p:sp>
        <p:nvSpPr>
          <p:cNvPr id="3" name="Espace réservé des commentaires 2"/>
          <p:cNvSpPr>
            <a:spLocks noGrp="1"/>
          </p:cNvSpPr>
          <p:nvPr>
            <p:ph type="body" idx="1"/>
          </p:nvPr>
        </p:nvSpPr>
        <p:spPr/>
        <p:txBody>
          <a:bodyPr/>
          <a:lstStyle/>
          <a:p>
            <a:r>
              <a:rPr lang="fr-FR" dirty="0"/>
              <a:t>https://publicdomainvectors.org/fr/gratuitement-des-vecteurs/Brins-dherbe/39126.html</a:t>
            </a:r>
            <a:br>
              <a:rPr lang="fr-FR" dirty="0"/>
            </a:br>
            <a:r>
              <a:rPr lang="fr-FR" dirty="0"/>
              <a:t>https://pxhere.com/fr/photo/1069137</a:t>
            </a:r>
          </a:p>
          <a:p>
            <a:r>
              <a:rPr lang="fr-FR" dirty="0"/>
              <a:t>https://pxhere.com/fr/photo/1590945</a:t>
            </a:r>
          </a:p>
          <a:p>
            <a:r>
              <a:rPr lang="fr-FR" dirty="0"/>
              <a:t>https://commons.wikimedia.org/wiki/File:Extensive_agriculture_-_meadows_with_hedges_(2321100890).jpg</a:t>
            </a:r>
          </a:p>
          <a:p>
            <a:r>
              <a:rPr lang="fr-FR" dirty="0"/>
              <a:t>https://commons.wikimedia.org/wiki/File:Coteaux_du_Terrefort_au_dessus_de_Pamiers.jpg</a:t>
            </a:r>
          </a:p>
        </p:txBody>
      </p:sp>
      <p:sp>
        <p:nvSpPr>
          <p:cNvPr id="4" name="Espace réservé du numéro de diapositive 3"/>
          <p:cNvSpPr>
            <a:spLocks noGrp="1"/>
          </p:cNvSpPr>
          <p:nvPr>
            <p:ph type="sldNum" sz="quarter" idx="10"/>
          </p:nvPr>
        </p:nvSpPr>
        <p:spPr/>
        <p:txBody>
          <a:bodyPr/>
          <a:lstStyle/>
          <a:p>
            <a:pPr lvl="0"/>
            <a:fld id="{100A75FC-5C80-49D7-BEB1-4CAB2B0748CC}" type="slidenum">
              <a:rPr lang="fr-FR" smtClean="0"/>
              <a:t>27</a:t>
            </a:fld>
            <a:endParaRPr lang="fr-FR"/>
          </a:p>
        </p:txBody>
      </p:sp>
    </p:spTree>
    <p:extLst>
      <p:ext uri="{BB962C8B-B14F-4D97-AF65-F5344CB8AC3E}">
        <p14:creationId xmlns:p14="http://schemas.microsoft.com/office/powerpoint/2010/main" val="286229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60475" y="1236663"/>
            <a:ext cx="7559675" cy="2632075"/>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387EBA70-796B-4DF0-93FF-9D6094522D0B}" type="slidenum">
              <a:t>‹N°›</a:t>
            </a:fld>
            <a:endParaRPr lang="fr-FR"/>
          </a:p>
        </p:txBody>
      </p:sp>
    </p:spTree>
    <p:extLst>
      <p:ext uri="{BB962C8B-B14F-4D97-AF65-F5344CB8AC3E}">
        <p14:creationId xmlns:p14="http://schemas.microsoft.com/office/powerpoint/2010/main" val="1860836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4C379DD8-35F4-4A92-B147-2537D133BB59}" type="slidenum">
              <a:t>‹N°›</a:t>
            </a:fld>
            <a:endParaRPr lang="fr-FR"/>
          </a:p>
        </p:txBody>
      </p:sp>
    </p:spTree>
    <p:extLst>
      <p:ext uri="{BB962C8B-B14F-4D97-AF65-F5344CB8AC3E}">
        <p14:creationId xmlns:p14="http://schemas.microsoft.com/office/powerpoint/2010/main" val="545958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308850" y="301625"/>
            <a:ext cx="226695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503238" y="301625"/>
            <a:ext cx="6653212"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4E6DDB51-7171-4F2A-97A7-09FDB159FC61}" type="slidenum">
              <a:t>‹N°›</a:t>
            </a:fld>
            <a:endParaRPr lang="fr-FR"/>
          </a:p>
        </p:txBody>
      </p:sp>
    </p:spTree>
    <p:extLst>
      <p:ext uri="{BB962C8B-B14F-4D97-AF65-F5344CB8AC3E}">
        <p14:creationId xmlns:p14="http://schemas.microsoft.com/office/powerpoint/2010/main" val="36218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60475" y="1236663"/>
            <a:ext cx="7559675" cy="2632075"/>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A39112F3-C68F-4923-94F8-AFB009AD8C0F}" type="slidenum">
              <a:t>‹N°›</a:t>
            </a:fld>
            <a:endParaRPr lang="fr-FR"/>
          </a:p>
        </p:txBody>
      </p:sp>
    </p:spTree>
    <p:extLst>
      <p:ext uri="{BB962C8B-B14F-4D97-AF65-F5344CB8AC3E}">
        <p14:creationId xmlns:p14="http://schemas.microsoft.com/office/powerpoint/2010/main" val="156196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E7700966-95FB-42C6-8FD9-6F5A6E09415E}" type="slidenum">
              <a:t>‹N°›</a:t>
            </a:fld>
            <a:endParaRPr lang="fr-FR"/>
          </a:p>
        </p:txBody>
      </p:sp>
    </p:spTree>
    <p:extLst>
      <p:ext uri="{BB962C8B-B14F-4D97-AF65-F5344CB8AC3E}">
        <p14:creationId xmlns:p14="http://schemas.microsoft.com/office/powerpoint/2010/main" val="4209857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87388" y="1884363"/>
            <a:ext cx="8694737" cy="31448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8598CE3C-3128-4A75-AC4D-30D731FC4F0C}" type="slidenum">
              <a:t>‹N°›</a:t>
            </a:fld>
            <a:endParaRPr lang="fr-FR"/>
          </a:p>
        </p:txBody>
      </p:sp>
    </p:spTree>
    <p:extLst>
      <p:ext uri="{BB962C8B-B14F-4D97-AF65-F5344CB8AC3E}">
        <p14:creationId xmlns:p14="http://schemas.microsoft.com/office/powerpoint/2010/main" val="912582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92150" y="2012950"/>
            <a:ext cx="4270375" cy="47958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14925" y="2012950"/>
            <a:ext cx="4271963" cy="47958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434DF0D7-68C1-45D3-8723-6E504B7F0078}" type="slidenum">
              <a:t>‹N°›</a:t>
            </a:fld>
            <a:endParaRPr lang="fr-FR"/>
          </a:p>
        </p:txBody>
      </p:sp>
    </p:spTree>
    <p:extLst>
      <p:ext uri="{BB962C8B-B14F-4D97-AF65-F5344CB8AC3E}">
        <p14:creationId xmlns:p14="http://schemas.microsoft.com/office/powerpoint/2010/main" val="233964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93738" y="403225"/>
            <a:ext cx="8694737" cy="1460500"/>
          </a:xfrm>
        </p:spPr>
        <p:txBody>
          <a:bodyPr/>
          <a:lstStyle/>
          <a:p>
            <a:r>
              <a:rPr lang="fr-FR"/>
              <a:t>Modifiez le style du titre</a:t>
            </a:r>
          </a:p>
        </p:txBody>
      </p:sp>
      <p:sp>
        <p:nvSpPr>
          <p:cNvPr id="3" name="Espace réservé du texte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93738" y="2760663"/>
            <a:ext cx="4265612" cy="406241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103813" y="2760663"/>
            <a:ext cx="4284662" cy="406241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87E02449-8A42-4421-9A0E-AC534569B199}" type="slidenum">
              <a:t>‹N°›</a:t>
            </a:fld>
            <a:endParaRPr lang="fr-FR"/>
          </a:p>
        </p:txBody>
      </p:sp>
    </p:spTree>
    <p:extLst>
      <p:ext uri="{BB962C8B-B14F-4D97-AF65-F5344CB8AC3E}">
        <p14:creationId xmlns:p14="http://schemas.microsoft.com/office/powerpoint/2010/main" val="2888736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EEAE4BD6-9295-4BA3-A564-8FF66AD55B75}" type="slidenum">
              <a:t>‹N°›</a:t>
            </a:fld>
            <a:endParaRPr lang="fr-FR"/>
          </a:p>
        </p:txBody>
      </p:sp>
    </p:spTree>
    <p:extLst>
      <p:ext uri="{BB962C8B-B14F-4D97-AF65-F5344CB8AC3E}">
        <p14:creationId xmlns:p14="http://schemas.microsoft.com/office/powerpoint/2010/main" val="1335559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3CAEFBDD-A559-44A6-B564-7289223193A7}" type="slidenum">
              <a:t>‹N°›</a:t>
            </a:fld>
            <a:endParaRPr lang="fr-FR"/>
          </a:p>
        </p:txBody>
      </p:sp>
    </p:spTree>
    <p:extLst>
      <p:ext uri="{BB962C8B-B14F-4D97-AF65-F5344CB8AC3E}">
        <p14:creationId xmlns:p14="http://schemas.microsoft.com/office/powerpoint/2010/main" val="3037022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93738" y="503238"/>
            <a:ext cx="3251200" cy="17653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1707B17F-234A-4EC9-9E71-D78E009BC258}" type="slidenum">
              <a:t>‹N°›</a:t>
            </a:fld>
            <a:endParaRPr lang="fr-FR"/>
          </a:p>
        </p:txBody>
      </p:sp>
    </p:spTree>
    <p:extLst>
      <p:ext uri="{BB962C8B-B14F-4D97-AF65-F5344CB8AC3E}">
        <p14:creationId xmlns:p14="http://schemas.microsoft.com/office/powerpoint/2010/main" val="335110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D73EB851-A589-48F2-8514-FB85A3C8DA34}" type="slidenum">
              <a:t>‹N°›</a:t>
            </a:fld>
            <a:endParaRPr lang="fr-FR"/>
          </a:p>
        </p:txBody>
      </p:sp>
    </p:spTree>
    <p:extLst>
      <p:ext uri="{BB962C8B-B14F-4D97-AF65-F5344CB8AC3E}">
        <p14:creationId xmlns:p14="http://schemas.microsoft.com/office/powerpoint/2010/main" val="17469608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93738" y="503238"/>
            <a:ext cx="3251200" cy="17653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FD977C79-317E-4AD0-AE75-41C066A26F68}" type="slidenum">
              <a:t>‹N°›</a:t>
            </a:fld>
            <a:endParaRPr lang="fr-FR"/>
          </a:p>
        </p:txBody>
      </p:sp>
    </p:spTree>
    <p:extLst>
      <p:ext uri="{BB962C8B-B14F-4D97-AF65-F5344CB8AC3E}">
        <p14:creationId xmlns:p14="http://schemas.microsoft.com/office/powerpoint/2010/main" val="986354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3E9EE440-8F97-4AED-B725-09EAEE6466B0}" type="slidenum">
              <a:t>‹N°›</a:t>
            </a:fld>
            <a:endParaRPr lang="fr-FR"/>
          </a:p>
        </p:txBody>
      </p:sp>
    </p:spTree>
    <p:extLst>
      <p:ext uri="{BB962C8B-B14F-4D97-AF65-F5344CB8AC3E}">
        <p14:creationId xmlns:p14="http://schemas.microsoft.com/office/powerpoint/2010/main" val="1815753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213600" y="401638"/>
            <a:ext cx="2173288" cy="640715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92150" y="401638"/>
            <a:ext cx="6369050" cy="640715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4B137BDD-FEEB-4CC7-B9F7-548813EC68F8}" type="slidenum">
              <a:t>‹N°›</a:t>
            </a:fld>
            <a:endParaRPr lang="fr-FR"/>
          </a:p>
        </p:txBody>
      </p:sp>
    </p:spTree>
    <p:extLst>
      <p:ext uri="{BB962C8B-B14F-4D97-AF65-F5344CB8AC3E}">
        <p14:creationId xmlns:p14="http://schemas.microsoft.com/office/powerpoint/2010/main" val="251272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87388" y="1884363"/>
            <a:ext cx="8694737" cy="31448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18BC2A2A-5EBC-4AAD-AF07-C97C6F408437}" type="slidenum">
              <a:t>‹N°›</a:t>
            </a:fld>
            <a:endParaRPr lang="fr-FR"/>
          </a:p>
        </p:txBody>
      </p:sp>
    </p:spTree>
    <p:extLst>
      <p:ext uri="{BB962C8B-B14F-4D97-AF65-F5344CB8AC3E}">
        <p14:creationId xmlns:p14="http://schemas.microsoft.com/office/powerpoint/2010/main" val="348187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503238" y="1768475"/>
            <a:ext cx="4459287" cy="43846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14925" y="1768475"/>
            <a:ext cx="4460875" cy="438467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66DB962-B1E2-4F6E-8C60-12D94F061547}" type="slidenum">
              <a:t>‹N°›</a:t>
            </a:fld>
            <a:endParaRPr lang="fr-FR"/>
          </a:p>
        </p:txBody>
      </p:sp>
    </p:spTree>
    <p:extLst>
      <p:ext uri="{BB962C8B-B14F-4D97-AF65-F5344CB8AC3E}">
        <p14:creationId xmlns:p14="http://schemas.microsoft.com/office/powerpoint/2010/main" val="12236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93738" y="403225"/>
            <a:ext cx="8694737" cy="1460500"/>
          </a:xfrm>
        </p:spPr>
        <p:txBody>
          <a:bodyPr/>
          <a:lstStyle/>
          <a:p>
            <a:r>
              <a:rPr lang="fr-FR"/>
              <a:t>Modifiez le style du titre</a:t>
            </a:r>
          </a:p>
        </p:txBody>
      </p:sp>
      <p:sp>
        <p:nvSpPr>
          <p:cNvPr id="3" name="Espace réservé du texte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93738" y="2760663"/>
            <a:ext cx="4265612" cy="406241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103813" y="2760663"/>
            <a:ext cx="4284662" cy="406241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5B8A9715-7215-420F-93B8-C95206D04A37}" type="slidenum">
              <a:t>‹N°›</a:t>
            </a:fld>
            <a:endParaRPr lang="fr-FR"/>
          </a:p>
        </p:txBody>
      </p:sp>
    </p:spTree>
    <p:extLst>
      <p:ext uri="{BB962C8B-B14F-4D97-AF65-F5344CB8AC3E}">
        <p14:creationId xmlns:p14="http://schemas.microsoft.com/office/powerpoint/2010/main" val="246437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A62FF963-34D6-49ED-A7C0-DC29647D0B2B}" type="slidenum">
              <a:t>‹N°›</a:t>
            </a:fld>
            <a:endParaRPr lang="fr-FR"/>
          </a:p>
        </p:txBody>
      </p:sp>
    </p:spTree>
    <p:extLst>
      <p:ext uri="{BB962C8B-B14F-4D97-AF65-F5344CB8AC3E}">
        <p14:creationId xmlns:p14="http://schemas.microsoft.com/office/powerpoint/2010/main" val="154953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BC2C4078-C474-4CAD-9D39-BCB872A532DA}" type="slidenum">
              <a:t>‹N°›</a:t>
            </a:fld>
            <a:endParaRPr lang="fr-FR"/>
          </a:p>
        </p:txBody>
      </p:sp>
    </p:spTree>
    <p:extLst>
      <p:ext uri="{BB962C8B-B14F-4D97-AF65-F5344CB8AC3E}">
        <p14:creationId xmlns:p14="http://schemas.microsoft.com/office/powerpoint/2010/main" val="422618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93738" y="503238"/>
            <a:ext cx="3251200" cy="17653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58C16F3E-3A98-4D03-AE19-00857348EBEF}" type="slidenum">
              <a:t>‹N°›</a:t>
            </a:fld>
            <a:endParaRPr lang="fr-FR"/>
          </a:p>
        </p:txBody>
      </p:sp>
    </p:spTree>
    <p:extLst>
      <p:ext uri="{BB962C8B-B14F-4D97-AF65-F5344CB8AC3E}">
        <p14:creationId xmlns:p14="http://schemas.microsoft.com/office/powerpoint/2010/main" val="167564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93738" y="503238"/>
            <a:ext cx="3251200" cy="17653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81A8FE74-DC5B-449B-B1E4-E6E367CAF03A}" type="slidenum">
              <a:t>‹N°›</a:t>
            </a:fld>
            <a:endParaRPr lang="fr-FR"/>
          </a:p>
        </p:txBody>
      </p:sp>
    </p:spTree>
    <p:extLst>
      <p:ext uri="{BB962C8B-B14F-4D97-AF65-F5344CB8AC3E}">
        <p14:creationId xmlns:p14="http://schemas.microsoft.com/office/powerpoint/2010/main" val="3216914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fr-FR"/>
          </a:p>
        </p:txBody>
      </p:sp>
      <p:sp>
        <p:nvSpPr>
          <p:cNvPr id="3" name="Espace réservé du texte 2"/>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fr-FR" sz="1400" kern="1200">
                <a:latin typeface="Liberation Serif" pitchFamily="18"/>
                <a:ea typeface="DejaVu Sans" pitchFamily="2"/>
                <a:cs typeface="DejaVu Sans" pitchFamily="2"/>
              </a:defRPr>
            </a:lvl1pPr>
          </a:lstStyle>
          <a:p>
            <a:pPr lvl="0"/>
            <a:endParaRPr lang="fr-FR"/>
          </a:p>
        </p:txBody>
      </p:sp>
      <p:sp>
        <p:nvSpPr>
          <p:cNvPr id="5" name="Espace réservé du pied de page 4"/>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fr-FR" sz="1400" kern="1200">
                <a:latin typeface="Liberation Serif" pitchFamily="18"/>
                <a:ea typeface="DejaVu Sans" pitchFamily="2"/>
                <a:cs typeface="DejaVu Sans" pitchFamily="2"/>
              </a:defRPr>
            </a:lvl1pPr>
          </a:lstStyle>
          <a:p>
            <a:pPr lvl="0"/>
            <a:endParaRPr lang="fr-FR"/>
          </a:p>
        </p:txBody>
      </p:sp>
      <p:sp>
        <p:nvSpPr>
          <p:cNvPr id="6" name="Espace réservé du numéro de diapositive 5"/>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fr-FR" sz="1400" kern="1200">
                <a:latin typeface="Liberation Serif" pitchFamily="18"/>
                <a:ea typeface="DejaVu Sans" pitchFamily="2"/>
                <a:cs typeface="DejaVu Sans" pitchFamily="2"/>
              </a:defRPr>
            </a:lvl1pPr>
          </a:lstStyle>
          <a:p>
            <a:pPr lvl="0"/>
            <a:fld id="{16DCBA12-555F-4F6E-9DF0-DDDD1E7840C9}"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hangingPunct="0">
        <a:tabLst/>
        <a:defRPr lang="fr-FR" sz="4400" b="0" i="0" u="none" strike="noStrike" kern="1200" cap="none">
          <a:ln>
            <a:noFill/>
          </a:ln>
          <a:latin typeface="Liberation Sans" pitchFamily="18"/>
        </a:defRPr>
      </a:lvl1pPr>
    </p:titleStyle>
    <p:bodyStyle>
      <a:lvl1pPr rtl="0" hangingPunct="0">
        <a:spcBef>
          <a:spcPts val="0"/>
        </a:spcBef>
        <a:spcAft>
          <a:spcPts val="1417"/>
        </a:spcAft>
        <a:tabLst/>
        <a:defRPr lang="fr-FR"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92640" y="402120"/>
            <a:ext cx="8693640" cy="1460880"/>
          </a:xfrm>
          <a:prstGeom prst="rect">
            <a:avLst/>
          </a:prstGeom>
          <a:noFill/>
          <a:ln>
            <a:noFill/>
          </a:ln>
        </p:spPr>
        <p:txBody>
          <a:bodyPr vert="horz" wrap="square" lIns="91440" tIns="45720" rIns="91440" bIns="45720" anchor="ctr">
            <a:noAutofit/>
          </a:bodyPr>
          <a:lstStyle/>
          <a:p>
            <a:pPr lvl="0"/>
            <a:r>
              <a:rPr lang="fr-FR"/>
              <a:t>Modifiez le style du titre</a:t>
            </a:r>
          </a:p>
        </p:txBody>
      </p:sp>
      <p:sp>
        <p:nvSpPr>
          <p:cNvPr id="3" name="Content Placeholder 2"/>
          <p:cNvSpPr txBox="1">
            <a:spLocks noGrp="1"/>
          </p:cNvSpPr>
          <p:nvPr>
            <p:ph type="body" idx="1"/>
          </p:nvPr>
        </p:nvSpPr>
        <p:spPr>
          <a:xfrm>
            <a:off x="692640" y="2012400"/>
            <a:ext cx="8693640" cy="4796280"/>
          </a:xfrm>
          <a:prstGeom prst="rect">
            <a:avLst/>
          </a:prstGeom>
          <a:noFill/>
          <a:ln>
            <a:noFill/>
          </a:ln>
        </p:spPr>
        <p:txBody>
          <a:bodyPr vert="horz" wrap="square" lIns="91440" tIns="45720" rIns="91440" bIns="45720" anchor="t">
            <a:noAutofit/>
          </a:bodyPr>
          <a:lstStyle/>
          <a:p>
            <a:pPr lvl="0"/>
            <a:r>
              <a:rPr lang="fr-FR"/>
              <a:t>Cliquez pour éditer le format du plan de texte</a:t>
            </a:r>
          </a:p>
          <a:p>
            <a:pPr lvl="1"/>
            <a:r>
              <a:rPr lang="fr-FR"/>
              <a:t>Second niveau de plan</a:t>
            </a:r>
          </a:p>
          <a:p>
            <a:pPr lvl="2"/>
            <a:r>
              <a:rPr lang="fr-FR"/>
              <a:t>Troisième niveau de plan</a:t>
            </a:r>
          </a:p>
          <a:p>
            <a:pPr lvl="3"/>
            <a:r>
              <a:rPr lang="fr-FR"/>
              <a:t>Quatrième niveau de plan</a:t>
            </a:r>
          </a:p>
          <a:p>
            <a:pPr lvl="4"/>
            <a:r>
              <a:rPr lang="fr-FR"/>
              <a:t>Cinquième niveau de plan</a:t>
            </a:r>
          </a:p>
          <a:p>
            <a:pPr lvl="5"/>
            <a:r>
              <a:rPr lang="fr-FR"/>
              <a:t>Sixième niveau de plan</a:t>
            </a:r>
          </a:p>
          <a:p>
            <a:pPr lvl="6"/>
            <a:r>
              <a:rPr lang="fr-FR"/>
              <a:t>Septième niveau de planModifiez les styles du texte du masque</a:t>
            </a:r>
          </a:p>
          <a:p>
            <a:pPr lvl="7"/>
            <a:r>
              <a:rPr lang="fr-FR"/>
              <a:t>Deuxième niveau</a:t>
            </a:r>
          </a:p>
          <a:p>
            <a:pPr lvl="8"/>
            <a:r>
              <a:rPr lang="fr-FR"/>
              <a:t>Troisième niveau</a:t>
            </a:r>
          </a:p>
          <a:p>
            <a:pPr lvl="8"/>
            <a:r>
              <a:rPr lang="fr-FR"/>
              <a:t>Quatrième niveau</a:t>
            </a:r>
          </a:p>
          <a:p>
            <a:pPr lvl="8"/>
            <a:r>
              <a:rPr lang="fr-FR"/>
              <a:t>Cinquième niveau</a:t>
            </a:r>
          </a:p>
        </p:txBody>
      </p:sp>
      <p:sp>
        <p:nvSpPr>
          <p:cNvPr id="4" name="Date Placeholder 3"/>
          <p:cNvSpPr txBox="1">
            <a:spLocks noGrp="1"/>
          </p:cNvSpPr>
          <p:nvPr>
            <p:ph type="dt" sz="half" idx="2"/>
          </p:nvPr>
        </p:nvSpPr>
        <p:spPr>
          <a:xfrm>
            <a:off x="692640" y="7007039"/>
            <a:ext cx="2267640" cy="402120"/>
          </a:xfrm>
          <a:prstGeom prst="rect">
            <a:avLst/>
          </a:prstGeom>
          <a:noFill/>
          <a:ln>
            <a:noFill/>
          </a:ln>
        </p:spPr>
        <p:txBody>
          <a:bodyPr wrap="square" lIns="91440" tIns="45720" rIns="91440" bIns="45720" anchor="ctr" anchorCtr="0">
            <a:noAutofit/>
          </a:bodyPr>
          <a:lstStyle>
            <a:lvl1pPr marL="0" marR="0" lvl="0" indent="0" algn="l" rtl="0" hangingPunct="1">
              <a:lnSpc>
                <a:spcPct val="100000"/>
              </a:lnSpc>
              <a:spcBef>
                <a:spcPts val="0"/>
              </a:spcBef>
              <a:spcAft>
                <a:spcPts val="0"/>
              </a:spcAft>
              <a:buNone/>
              <a:tabLst/>
              <a:defRPr lang="fr-FR" sz="1200" b="0" i="0" u="none" strike="noStrike" kern="1200" cap="none" spc="0" baseline="0">
                <a:solidFill>
                  <a:srgbClr val="8B8B8B"/>
                </a:solidFill>
                <a:latin typeface="Calibri"/>
                <a:ea typeface="DejaVu Sans" pitchFamily="2"/>
                <a:cs typeface="DejaVu Sans" pitchFamily="2"/>
              </a:defRPr>
            </a:lvl1pPr>
          </a:lstStyle>
          <a:p>
            <a:pPr lvl="0"/>
            <a:endParaRPr lang="fr-FR"/>
          </a:p>
        </p:txBody>
      </p:sp>
      <p:sp>
        <p:nvSpPr>
          <p:cNvPr id="5" name="Footer Placeholder 4"/>
          <p:cNvSpPr txBox="1">
            <a:spLocks noGrp="1"/>
          </p:cNvSpPr>
          <p:nvPr>
            <p:ph type="ftr" sz="quarter" idx="3"/>
          </p:nvPr>
        </p:nvSpPr>
        <p:spPr>
          <a:xfrm>
            <a:off x="3339000" y="7007039"/>
            <a:ext cx="3401640" cy="402120"/>
          </a:xfrm>
          <a:prstGeom prst="rect">
            <a:avLst/>
          </a:prstGeom>
          <a:noFill/>
          <a:ln>
            <a:noFill/>
          </a:ln>
        </p:spPr>
        <p:txBody>
          <a:bodyPr wrap="square" lIns="91440" tIns="45720" rIns="91440" bIns="45720" anchor="ctr" anchorCtr="0">
            <a:noAutofit/>
          </a:bodyPr>
          <a:lstStyle>
            <a:lvl1pPr lvl="0" rtl="0" hangingPunct="0">
              <a:buNone/>
              <a:tabLst/>
              <a:defRPr lang="fr-FR" sz="2400" kern="1200">
                <a:latin typeface="Liberation Serif" pitchFamily="18"/>
                <a:ea typeface="DejaVu Sans" pitchFamily="2"/>
                <a:cs typeface="DejaVu Sans" pitchFamily="2"/>
              </a:defRPr>
            </a:lvl1pPr>
          </a:lstStyle>
          <a:p>
            <a:pPr lvl="0"/>
            <a:endParaRPr lang="fr-FR"/>
          </a:p>
        </p:txBody>
      </p:sp>
      <p:sp>
        <p:nvSpPr>
          <p:cNvPr id="6" name="Slide Number Placeholder 5"/>
          <p:cNvSpPr txBox="1">
            <a:spLocks noGrp="1"/>
          </p:cNvSpPr>
          <p:nvPr>
            <p:ph type="sldNum" sz="quarter" idx="4"/>
          </p:nvPr>
        </p:nvSpPr>
        <p:spPr>
          <a:xfrm>
            <a:off x="7118999" y="7007039"/>
            <a:ext cx="2267640" cy="402120"/>
          </a:xfrm>
          <a:prstGeom prst="rect">
            <a:avLst/>
          </a:prstGeom>
          <a:noFill/>
          <a:ln>
            <a:noFill/>
          </a:ln>
        </p:spPr>
        <p:txBody>
          <a:bodyPr wrap="square" lIns="91440" tIns="45720" rIns="91440" bIns="45720" anchor="ctr" anchorCtr="0">
            <a:noAutofit/>
          </a:bodyPr>
          <a:lstStyle>
            <a:lvl1pPr marL="0" marR="0" lvl="0" indent="0" algn="r" rtl="0" hangingPunct="1">
              <a:lnSpc>
                <a:spcPct val="100000"/>
              </a:lnSpc>
              <a:spcBef>
                <a:spcPts val="0"/>
              </a:spcBef>
              <a:spcAft>
                <a:spcPts val="0"/>
              </a:spcAft>
              <a:buNone/>
              <a:tabLst/>
              <a:defRPr lang="fr-FR" sz="1200" b="0" i="0" u="none" strike="noStrike" kern="1200" cap="none" spc="0" baseline="0">
                <a:solidFill>
                  <a:srgbClr val="8B8B8B"/>
                </a:solidFill>
                <a:latin typeface="Calibri"/>
                <a:ea typeface="DejaVu Sans" pitchFamily="2"/>
                <a:cs typeface="DejaVu Sans" pitchFamily="2"/>
              </a:defRPr>
            </a:lvl1pPr>
          </a:lstStyle>
          <a:p>
            <a:pPr lvl="0"/>
            <a:fld id="{66B5A2AB-C47B-4B19-9492-652E47B8F97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lvl="0" algn="l" rtl="0" hangingPunct="1">
        <a:lnSpc>
          <a:spcPct val="90000"/>
        </a:lnSpc>
        <a:spcBef>
          <a:spcPts val="0"/>
        </a:spcBef>
        <a:spcAft>
          <a:spcPts val="0"/>
        </a:spcAft>
        <a:buNone/>
        <a:tabLst/>
        <a:defRPr lang="fr-FR" sz="4400" b="0" i="0" u="none" strike="noStrike" kern="1200" cap="none" spc="0" baseline="0">
          <a:ln>
            <a:noFill/>
          </a:ln>
          <a:solidFill>
            <a:srgbClr val="000000"/>
          </a:solidFill>
          <a:highlight>
            <a:scrgbClr r="0" g="0" b="0">
              <a:alpha val="0"/>
            </a:scrgbClr>
          </a:highlight>
          <a:latin typeface="Calibri Light"/>
          <a:ea typeface="Microsoft YaHei" pitchFamily="2"/>
          <a:cs typeface="Mangal" pitchFamily="2"/>
        </a:defRPr>
      </a:lvl1pPr>
    </p:titleStyle>
    <p:bodyStyle>
      <a:lvl1pPr marL="0" marR="0" lvl="0" indent="0" algn="l" rtl="0" hangingPunct="1">
        <a:lnSpc>
          <a:spcPct val="90000"/>
        </a:lnSpc>
        <a:spcBef>
          <a:spcPts val="1562"/>
        </a:spcBef>
        <a:spcAft>
          <a:spcPts val="0"/>
        </a:spcAft>
        <a:buSzPct val="4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1pPr>
      <a:lvl2pPr marL="0" marR="0" lvl="1" indent="0" algn="l" rtl="0" hangingPunct="1">
        <a:lnSpc>
          <a:spcPct val="90000"/>
        </a:lnSpc>
        <a:spcBef>
          <a:spcPts val="1562"/>
        </a:spcBef>
        <a:spcAft>
          <a:spcPts val="0"/>
        </a:spcAft>
        <a:buSzPct val="7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2pPr>
      <a:lvl3pPr marL="0" marR="0" lvl="2" indent="0" algn="l" rtl="0" hangingPunct="1">
        <a:lnSpc>
          <a:spcPct val="90000"/>
        </a:lnSpc>
        <a:spcBef>
          <a:spcPts val="1562"/>
        </a:spcBef>
        <a:spcAft>
          <a:spcPts val="0"/>
        </a:spcAft>
        <a:buSzPct val="4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3pPr>
      <a:lvl4pPr marL="0" marR="0" lvl="3" indent="0" algn="l" rtl="0" hangingPunct="1">
        <a:lnSpc>
          <a:spcPct val="90000"/>
        </a:lnSpc>
        <a:spcBef>
          <a:spcPts val="1562"/>
        </a:spcBef>
        <a:spcAft>
          <a:spcPts val="0"/>
        </a:spcAft>
        <a:buSzPct val="7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4pPr>
      <a:lvl5pPr marL="0" marR="0" lvl="4" indent="0" algn="l" rtl="0" hangingPunct="1">
        <a:lnSpc>
          <a:spcPct val="90000"/>
        </a:lnSpc>
        <a:spcBef>
          <a:spcPts val="1562"/>
        </a:spcBef>
        <a:spcAft>
          <a:spcPts val="0"/>
        </a:spcAft>
        <a:buSzPct val="4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5pPr>
      <a:lvl6pPr marL="0" marR="0" lvl="5" indent="0" algn="l" rtl="0" hangingPunct="1">
        <a:lnSpc>
          <a:spcPct val="90000"/>
        </a:lnSpc>
        <a:spcBef>
          <a:spcPts val="1562"/>
        </a:spcBef>
        <a:spcAft>
          <a:spcPts val="0"/>
        </a:spcAft>
        <a:buSzPct val="4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6pPr>
      <a:lvl7pPr marL="0" marR="0" lvl="6" indent="0" algn="l" rtl="0" hangingPunct="1">
        <a:lnSpc>
          <a:spcPct val="90000"/>
        </a:lnSpc>
        <a:spcBef>
          <a:spcPts val="1562"/>
        </a:spcBef>
        <a:spcAft>
          <a:spcPts val="0"/>
        </a:spcAft>
        <a:buSzPct val="45000"/>
        <a:buFont typeface="StarSymbol"/>
        <a:buChar char="●"/>
        <a:tabLst/>
        <a:defRPr lang="fr-FR" sz="28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7pPr>
      <a:lvl8pPr marL="0" marR="0" lvl="7" indent="0" algn="l" rtl="0" hangingPunct="1">
        <a:lnSpc>
          <a:spcPct val="90000"/>
        </a:lnSpc>
        <a:spcBef>
          <a:spcPts val="1562"/>
        </a:spcBef>
        <a:spcAft>
          <a:spcPts val="0"/>
        </a:spcAft>
        <a:buSzPct val="45000"/>
        <a:buFont typeface="StarSymbol"/>
        <a:buChar char="●"/>
        <a:tabLst/>
        <a:defRPr lang="fr-FR" sz="24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8pPr>
      <a:lvl9pPr marL="0" marR="0" lvl="8" indent="0" algn="l" rtl="0" hangingPunct="1">
        <a:lnSpc>
          <a:spcPct val="90000"/>
        </a:lnSpc>
        <a:spcBef>
          <a:spcPts val="1562"/>
        </a:spcBef>
        <a:spcAft>
          <a:spcPts val="0"/>
        </a:spcAft>
        <a:buSzPct val="45000"/>
        <a:buFont typeface="StarSymbol"/>
        <a:buChar char="●"/>
        <a:tabLst/>
        <a:defRPr lang="fr-FR" sz="2000" b="0" i="0" u="none" strike="noStrike" kern="1200" cap="none" spc="0" baseline="0">
          <a:ln>
            <a:noFill/>
          </a:ln>
          <a:solidFill>
            <a:srgbClr val="000000"/>
          </a:solidFill>
          <a:highlight>
            <a:scrgbClr r="0" g="0" b="0">
              <a:alpha val="0"/>
            </a:scrgbClr>
          </a:highlight>
          <a:latin typeface="Calibri"/>
          <a:ea typeface="Microsoft YaHei" pitchFamily="2"/>
          <a:cs typeface="Mangal" pitchFamily="2"/>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29" y="-1"/>
            <a:ext cx="10134984" cy="3359856"/>
          </a:xfrm>
          <a:prstGeom prst="rect">
            <a:avLst/>
          </a:prstGeom>
        </p:spPr>
      </p:pic>
      <p:sp>
        <p:nvSpPr>
          <p:cNvPr id="11" name="Sous-titre 2"/>
          <p:cNvSpPr txBox="1">
            <a:spLocks/>
          </p:cNvSpPr>
          <p:nvPr/>
        </p:nvSpPr>
        <p:spPr>
          <a:xfrm>
            <a:off x="98865" y="6728633"/>
            <a:ext cx="6622623" cy="1026660"/>
          </a:xfrm>
          <a:prstGeom prst="rect">
            <a:avLst/>
          </a:prstGeom>
        </p:spPr>
        <p:txBody>
          <a:bodyPr vert="horz" lIns="100796" tIns="50398" rIns="100796" bIns="5039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764" dirty="0"/>
              <a:t>Version </a:t>
            </a:r>
            <a:r>
              <a:rPr lang="fr-FR" sz="1764"/>
              <a:t>mars 2023</a:t>
            </a:r>
            <a:endParaRPr lang="fr-FR" sz="1764" dirty="0"/>
          </a:p>
          <a:p>
            <a:pPr marL="0" indent="0">
              <a:buNone/>
            </a:pPr>
            <a:r>
              <a:rPr lang="fr-FR" sz="1543" dirty="0"/>
              <a:t>Jean-Yves </a:t>
            </a:r>
            <a:r>
              <a:rPr lang="fr-FR" sz="1543" dirty="0" err="1"/>
              <a:t>Barnagaud</a:t>
            </a:r>
            <a:r>
              <a:rPr lang="fr-FR" sz="1543" dirty="0"/>
              <a:t> – EPHE : jean-yves.barnagaud@ephe.psl.eu</a:t>
            </a:r>
            <a:endParaRPr lang="fr-FR" sz="1764"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862" y="6792127"/>
            <a:ext cx="3514505" cy="598841"/>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12" y="3753564"/>
            <a:ext cx="6450127" cy="2517866"/>
          </a:xfrm>
          <a:prstGeom prst="rect">
            <a:avLst/>
          </a:prstGeom>
        </p:spPr>
      </p:pic>
      <p:sp>
        <p:nvSpPr>
          <p:cNvPr id="3" name="Espace réservé du numéro de diapositive 2">
            <a:extLst>
              <a:ext uri="{FF2B5EF4-FFF2-40B4-BE49-F238E27FC236}">
                <a16:creationId xmlns:a16="http://schemas.microsoft.com/office/drawing/2014/main" id="{2194E251-47C9-F4AF-1AD9-2172CF62CED8}"/>
              </a:ext>
            </a:extLst>
          </p:cNvPr>
          <p:cNvSpPr>
            <a:spLocks noGrp="1"/>
          </p:cNvSpPr>
          <p:nvPr>
            <p:ph type="sldNum" sz="quarter" idx="12"/>
          </p:nvPr>
        </p:nvSpPr>
        <p:spPr/>
        <p:txBody>
          <a:bodyPr/>
          <a:lstStyle/>
          <a:p>
            <a:pPr lvl="0"/>
            <a:fld id="{387EBA70-796B-4DF0-93FF-9D6094522D0B}" type="slidenum">
              <a:rPr lang="fr-FR" smtClean="0"/>
              <a:t>1</a:t>
            </a:fld>
            <a:endParaRPr lang="fr-FR"/>
          </a:p>
        </p:txBody>
      </p:sp>
    </p:spTree>
    <p:extLst>
      <p:ext uri="{BB962C8B-B14F-4D97-AF65-F5344CB8AC3E}">
        <p14:creationId xmlns:p14="http://schemas.microsoft.com/office/powerpoint/2010/main" val="7452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859" y="0"/>
            <a:ext cx="5216766" cy="7559675"/>
          </a:xfrm>
          <a:prstGeom prst="rect">
            <a:avLst/>
          </a:prstGeom>
        </p:spPr>
      </p:pic>
      <p:sp>
        <p:nvSpPr>
          <p:cNvPr id="5" name="ZoneTexte 4"/>
          <p:cNvSpPr txBox="1"/>
          <p:nvPr/>
        </p:nvSpPr>
        <p:spPr>
          <a:xfrm>
            <a:off x="218117" y="1057610"/>
            <a:ext cx="9291484" cy="1015663"/>
          </a:xfrm>
          <a:prstGeom prst="rect">
            <a:avLst/>
          </a:prstGeom>
          <a:solidFill>
            <a:srgbClr val="FFFFFF">
              <a:alpha val="50196"/>
            </a:srgbClr>
          </a:solidFill>
        </p:spPr>
        <p:txBody>
          <a:bodyPr wrap="square" rtlCol="0">
            <a:spAutoFit/>
          </a:bodyPr>
          <a:lstStyle/>
          <a:p>
            <a:r>
              <a:rPr lang="fr-FR" sz="2000" b="1" u="sng" dirty="0"/>
              <a:t>D’une réponse basée sur la bibliographie : </a:t>
            </a:r>
            <a:r>
              <a:rPr lang="fr-FR" sz="2000" dirty="0"/>
              <a:t>il y a peu de chances que la gamme altitudinale du tétras dans le massif soit exactement celle des sources connues, qui sont plus générales </a:t>
            </a:r>
            <a:r>
              <a:rPr lang="fr-FR" sz="2000" dirty="0">
                <a:sym typeface="Wingdings" panose="05000000000000000000" pitchFamily="2" charset="2"/>
              </a:rPr>
              <a:t> </a:t>
            </a:r>
            <a:r>
              <a:rPr lang="fr-FR" sz="2000" b="1" i="1" dirty="0">
                <a:sym typeface="Wingdings" panose="05000000000000000000" pitchFamily="2" charset="2"/>
              </a:rPr>
              <a:t>problème d’homogénéité</a:t>
            </a:r>
            <a:endParaRPr lang="fr-FR" sz="2000" b="1" i="1" u="sng" dirty="0"/>
          </a:p>
        </p:txBody>
      </p:sp>
      <p:sp>
        <p:nvSpPr>
          <p:cNvPr id="7" name="ZoneTexte 6"/>
          <p:cNvSpPr txBox="1"/>
          <p:nvPr/>
        </p:nvSpPr>
        <p:spPr>
          <a:xfrm>
            <a:off x="218117" y="2360503"/>
            <a:ext cx="9291484" cy="707886"/>
          </a:xfrm>
          <a:prstGeom prst="rect">
            <a:avLst/>
          </a:prstGeom>
          <a:solidFill>
            <a:srgbClr val="FFFFFF">
              <a:alpha val="50196"/>
            </a:srgbClr>
          </a:solidFill>
        </p:spPr>
        <p:txBody>
          <a:bodyPr wrap="square" rtlCol="0">
            <a:spAutoFit/>
          </a:bodyPr>
          <a:lstStyle/>
          <a:p>
            <a:r>
              <a:rPr lang="fr-FR" sz="2000" b="1" u="sng" dirty="0"/>
              <a:t>Des observations de tétras </a:t>
            </a:r>
            <a:r>
              <a:rPr lang="fr-FR" sz="2000" b="1" u="sng" dirty="0" err="1"/>
              <a:t>pré-existantes</a:t>
            </a:r>
            <a:r>
              <a:rPr lang="fr-FR" sz="2000" b="1" u="sng" dirty="0"/>
              <a:t> : </a:t>
            </a:r>
            <a:r>
              <a:rPr lang="fr-FR" sz="2000" dirty="0"/>
              <a:t>les observateurs vont en priorité là où il y a des tétras, et ne disent pas quand ils n’en ont pas vu </a:t>
            </a:r>
            <a:r>
              <a:rPr lang="fr-FR" sz="2000" dirty="0">
                <a:sym typeface="Wingdings" panose="05000000000000000000" pitchFamily="2" charset="2"/>
              </a:rPr>
              <a:t> </a:t>
            </a:r>
            <a:r>
              <a:rPr lang="fr-FR" sz="2000" b="1" i="1" dirty="0">
                <a:sym typeface="Wingdings" panose="05000000000000000000" pitchFamily="2" charset="2"/>
              </a:rPr>
              <a:t>problème de randomisation</a:t>
            </a:r>
            <a:endParaRPr lang="fr-FR" sz="2000" b="1" i="1" u="sng" dirty="0"/>
          </a:p>
        </p:txBody>
      </p:sp>
      <p:sp>
        <p:nvSpPr>
          <p:cNvPr id="10" name="ZoneTexte 9"/>
          <p:cNvSpPr txBox="1"/>
          <p:nvPr/>
        </p:nvSpPr>
        <p:spPr>
          <a:xfrm>
            <a:off x="218117" y="3559455"/>
            <a:ext cx="9291484" cy="707886"/>
          </a:xfrm>
          <a:prstGeom prst="rect">
            <a:avLst/>
          </a:prstGeom>
          <a:solidFill>
            <a:srgbClr val="FFFFFF">
              <a:alpha val="50196"/>
            </a:srgbClr>
          </a:solidFill>
        </p:spPr>
        <p:txBody>
          <a:bodyPr wrap="square" rtlCol="0">
            <a:spAutoFit/>
          </a:bodyPr>
          <a:lstStyle/>
          <a:p>
            <a:r>
              <a:rPr lang="fr-FR" sz="2000" b="1" u="sng" dirty="0"/>
              <a:t>D’aller faire une recherche de tétras spécifique : </a:t>
            </a:r>
            <a:r>
              <a:rPr lang="fr-FR" sz="2000" dirty="0"/>
              <a:t>il ne faudrait pas que la manière d’échantillonner conditionne le résultat </a:t>
            </a:r>
            <a:r>
              <a:rPr lang="fr-FR" sz="2000" dirty="0">
                <a:sym typeface="Wingdings" panose="05000000000000000000" pitchFamily="2" charset="2"/>
              </a:rPr>
              <a:t> </a:t>
            </a:r>
            <a:r>
              <a:rPr lang="fr-FR" sz="2000" b="1" i="1" dirty="0">
                <a:sym typeface="Wingdings" panose="05000000000000000000" pitchFamily="2" charset="2"/>
              </a:rPr>
              <a:t>problème de reproductibilité</a:t>
            </a:r>
            <a:endParaRPr lang="fr-FR" sz="2000" b="1" i="1" dirty="0"/>
          </a:p>
        </p:txBody>
      </p:sp>
      <p:sp>
        <p:nvSpPr>
          <p:cNvPr id="11" name="ZoneTexte 10"/>
          <p:cNvSpPr txBox="1"/>
          <p:nvPr/>
        </p:nvSpPr>
        <p:spPr>
          <a:xfrm>
            <a:off x="218117" y="4824955"/>
            <a:ext cx="9291484" cy="1015663"/>
          </a:xfrm>
          <a:prstGeom prst="rect">
            <a:avLst/>
          </a:prstGeom>
          <a:solidFill>
            <a:srgbClr val="FFFFFF">
              <a:alpha val="50196"/>
            </a:srgbClr>
          </a:solidFill>
        </p:spPr>
        <p:txBody>
          <a:bodyPr wrap="square" rtlCol="0">
            <a:spAutoFit/>
          </a:bodyPr>
          <a:lstStyle/>
          <a:p>
            <a:r>
              <a:rPr lang="fr-FR" sz="2000" b="1" u="sng" dirty="0"/>
              <a:t>De parcourir systématiquement un </a:t>
            </a:r>
            <a:r>
              <a:rPr lang="fr-FR" sz="2000" b="1" u="sng" dirty="0" err="1"/>
              <a:t>transect</a:t>
            </a:r>
            <a:r>
              <a:rPr lang="fr-FR" sz="2000" b="1" u="sng" dirty="0"/>
              <a:t> de la vallée vers le sommet: </a:t>
            </a:r>
            <a:r>
              <a:rPr lang="fr-FR" sz="2000" dirty="0"/>
              <a:t>rien n’indique que ce </a:t>
            </a:r>
            <a:r>
              <a:rPr lang="fr-FR" sz="2000" dirty="0" err="1"/>
              <a:t>transect</a:t>
            </a:r>
            <a:r>
              <a:rPr lang="fr-FR" sz="2000" dirty="0"/>
              <a:t> représente correctement la variation d’abondance du tétras à l’échelle du massif </a:t>
            </a:r>
            <a:r>
              <a:rPr lang="fr-FR" sz="2000" dirty="0">
                <a:sym typeface="Wingdings" panose="05000000000000000000" pitchFamily="2" charset="2"/>
              </a:rPr>
              <a:t> </a:t>
            </a:r>
            <a:r>
              <a:rPr lang="fr-FR" sz="2000" b="1" i="1" dirty="0">
                <a:sym typeface="Wingdings" panose="05000000000000000000" pitchFamily="2" charset="2"/>
              </a:rPr>
              <a:t>problème d’orthogonalité</a:t>
            </a:r>
            <a:endParaRPr lang="fr-FR" sz="2000" b="1" i="1" u="sng" dirty="0"/>
          </a:p>
        </p:txBody>
      </p:sp>
      <p:sp>
        <p:nvSpPr>
          <p:cNvPr id="4" name="ZoneTexte 3"/>
          <p:cNvSpPr txBox="1"/>
          <p:nvPr/>
        </p:nvSpPr>
        <p:spPr>
          <a:xfrm>
            <a:off x="589935" y="344129"/>
            <a:ext cx="6449962" cy="523220"/>
          </a:xfrm>
          <a:prstGeom prst="rect">
            <a:avLst/>
          </a:prstGeom>
          <a:noFill/>
        </p:spPr>
        <p:txBody>
          <a:bodyPr wrap="square" rtlCol="0">
            <a:spAutoFit/>
          </a:bodyPr>
          <a:lstStyle/>
          <a:p>
            <a:r>
              <a:rPr lang="fr-FR" sz="2800" dirty="0"/>
              <a:t>Pourquoi on ne peut pas se contenter : </a:t>
            </a:r>
          </a:p>
        </p:txBody>
      </p:sp>
      <p:sp>
        <p:nvSpPr>
          <p:cNvPr id="8" name="ZoneTexte 7"/>
          <p:cNvSpPr txBox="1"/>
          <p:nvPr/>
        </p:nvSpPr>
        <p:spPr>
          <a:xfrm>
            <a:off x="218117" y="6247961"/>
            <a:ext cx="9291484" cy="707886"/>
          </a:xfrm>
          <a:prstGeom prst="rect">
            <a:avLst/>
          </a:prstGeom>
          <a:solidFill>
            <a:srgbClr val="FFFFFF">
              <a:alpha val="50196"/>
            </a:srgbClr>
          </a:solidFill>
        </p:spPr>
        <p:txBody>
          <a:bodyPr wrap="square" rtlCol="0">
            <a:spAutoFit/>
          </a:bodyPr>
          <a:lstStyle/>
          <a:p>
            <a:r>
              <a:rPr lang="fr-FR" sz="2000" b="1" u="sng" dirty="0"/>
              <a:t>De mobiliser un ou deux jours-terrain sur l’étude: </a:t>
            </a:r>
            <a:r>
              <a:rPr lang="fr-FR" sz="2000" dirty="0"/>
              <a:t>cela ne suffirait pas à couvrir l’ensemble de la population du massif </a:t>
            </a:r>
            <a:r>
              <a:rPr lang="fr-FR" sz="2000" dirty="0">
                <a:sym typeface="Wingdings" panose="05000000000000000000" pitchFamily="2" charset="2"/>
              </a:rPr>
              <a:t> </a:t>
            </a:r>
            <a:r>
              <a:rPr lang="fr-FR" sz="2000" b="1" i="1" dirty="0">
                <a:sym typeface="Wingdings" panose="05000000000000000000" pitchFamily="2" charset="2"/>
              </a:rPr>
              <a:t>problème de robustesse</a:t>
            </a:r>
            <a:endParaRPr lang="fr-FR" sz="2000" b="1" i="1" u="sng" dirty="0"/>
          </a:p>
        </p:txBody>
      </p:sp>
      <p:sp>
        <p:nvSpPr>
          <p:cNvPr id="2" name="Espace réservé du numéro de diapositive 1">
            <a:extLst>
              <a:ext uri="{FF2B5EF4-FFF2-40B4-BE49-F238E27FC236}">
                <a16:creationId xmlns:a16="http://schemas.microsoft.com/office/drawing/2014/main" id="{7981A22A-855A-9D61-1655-F459C932F25B}"/>
              </a:ext>
            </a:extLst>
          </p:cNvPr>
          <p:cNvSpPr>
            <a:spLocks noGrp="1"/>
          </p:cNvSpPr>
          <p:nvPr>
            <p:ph type="sldNum" sz="quarter" idx="12"/>
          </p:nvPr>
        </p:nvSpPr>
        <p:spPr/>
        <p:txBody>
          <a:bodyPr/>
          <a:lstStyle/>
          <a:p>
            <a:pPr lvl="0"/>
            <a:fld id="{D73EB851-A589-48F2-8514-FB85A3C8DA34}" type="slidenum">
              <a:rPr lang="fr-FR" smtClean="0"/>
              <a:t>10</a:t>
            </a:fld>
            <a:endParaRPr lang="fr-FR"/>
          </a:p>
        </p:txBody>
      </p:sp>
    </p:spTree>
    <p:extLst>
      <p:ext uri="{BB962C8B-B14F-4D97-AF65-F5344CB8AC3E}">
        <p14:creationId xmlns:p14="http://schemas.microsoft.com/office/powerpoint/2010/main" val="18100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9634" y="947751"/>
            <a:ext cx="8314199" cy="1569660"/>
          </a:xfrm>
          <a:prstGeom prst="rect">
            <a:avLst/>
          </a:prstGeom>
        </p:spPr>
        <p:txBody>
          <a:bodyPr wrap="square">
            <a:spAutoFit/>
          </a:bodyPr>
          <a:lstStyle/>
          <a:p>
            <a:pPr algn="ctr"/>
            <a:r>
              <a:rPr lang="fr-FR" sz="2400" b="1" dirty="0"/>
              <a:t>Stratégie d’échantillonnage = comment tirer les individus statistiques à mesurer dans la population, au regard de la source de variation d’intérêt, afin de nous assurer une inférence valide sur l’incertitude et la magnitude.</a:t>
            </a:r>
          </a:p>
        </p:txBody>
      </p:sp>
      <p:sp>
        <p:nvSpPr>
          <p:cNvPr id="6" name="ZoneTexte 5"/>
          <p:cNvSpPr txBox="1"/>
          <p:nvPr/>
        </p:nvSpPr>
        <p:spPr>
          <a:xfrm>
            <a:off x="552552" y="3195484"/>
            <a:ext cx="8888362" cy="2585323"/>
          </a:xfrm>
          <a:prstGeom prst="rect">
            <a:avLst/>
          </a:prstGeom>
          <a:solidFill>
            <a:schemeClr val="tx2">
              <a:lumMod val="20000"/>
              <a:lumOff val="80000"/>
            </a:schemeClr>
          </a:solidFill>
          <a:ln w="57150">
            <a:noFill/>
          </a:ln>
          <a:effectLst>
            <a:outerShdw blurRad="50800" dist="38100" dir="8100000" algn="tr" rotWithShape="0">
              <a:prstClr val="black">
                <a:alpha val="40000"/>
              </a:prstClr>
            </a:outerShdw>
          </a:effectLst>
        </p:spPr>
        <p:txBody>
          <a:bodyPr wrap="square" rtlCol="0">
            <a:spAutoFit/>
          </a:bodyPr>
          <a:lstStyle/>
          <a:p>
            <a:r>
              <a:rPr lang="fr-FR" dirty="0"/>
              <a:t>Condition d’homogénéité = identifier les limites de validité de l’inférence</a:t>
            </a:r>
          </a:p>
          <a:p>
            <a:endParaRPr lang="fr-FR" dirty="0"/>
          </a:p>
          <a:p>
            <a:r>
              <a:rPr lang="fr-FR" dirty="0"/>
              <a:t>Condition d’orthogonalité = isoler la source de variabilité d’intérêt</a:t>
            </a:r>
          </a:p>
          <a:p>
            <a:endParaRPr lang="fr-FR" dirty="0"/>
          </a:p>
          <a:p>
            <a:r>
              <a:rPr lang="fr-FR" dirty="0"/>
              <a:t>Condition de randomisation = tirer aléatoirement l’échantillon dans la population statistique</a:t>
            </a:r>
          </a:p>
          <a:p>
            <a:endParaRPr lang="fr-FR" dirty="0"/>
          </a:p>
          <a:p>
            <a:r>
              <a:rPr lang="fr-FR" dirty="0"/>
              <a:t>Condition de reproductibilité = produire un résultat indépendant de l’échantillonnage</a:t>
            </a:r>
          </a:p>
          <a:p>
            <a:endParaRPr lang="fr-FR" dirty="0"/>
          </a:p>
          <a:p>
            <a:r>
              <a:rPr lang="fr-FR" dirty="0"/>
              <a:t>Condition de robustesse = acquérir suffisamment de données</a:t>
            </a:r>
          </a:p>
        </p:txBody>
      </p:sp>
      <p:sp>
        <p:nvSpPr>
          <p:cNvPr id="2" name="Espace réservé du numéro de diapositive 1">
            <a:extLst>
              <a:ext uri="{FF2B5EF4-FFF2-40B4-BE49-F238E27FC236}">
                <a16:creationId xmlns:a16="http://schemas.microsoft.com/office/drawing/2014/main" id="{9A3777AE-7782-3E9E-E6BA-DEA6857BE790}"/>
              </a:ext>
            </a:extLst>
          </p:cNvPr>
          <p:cNvSpPr>
            <a:spLocks noGrp="1"/>
          </p:cNvSpPr>
          <p:nvPr>
            <p:ph type="sldNum" sz="quarter" idx="12"/>
          </p:nvPr>
        </p:nvSpPr>
        <p:spPr/>
        <p:txBody>
          <a:bodyPr/>
          <a:lstStyle/>
          <a:p>
            <a:pPr lvl="0"/>
            <a:fld id="{D73EB851-A589-48F2-8514-FB85A3C8DA34}" type="slidenum">
              <a:rPr lang="fr-FR" smtClean="0"/>
              <a:t>11</a:t>
            </a:fld>
            <a:endParaRPr lang="fr-FR"/>
          </a:p>
        </p:txBody>
      </p:sp>
    </p:spTree>
    <p:extLst>
      <p:ext uri="{BB962C8B-B14F-4D97-AF65-F5344CB8AC3E}">
        <p14:creationId xmlns:p14="http://schemas.microsoft.com/office/powerpoint/2010/main" val="1014826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1 – La condition d’homogénéité</a:t>
            </a:r>
          </a:p>
        </p:txBody>
      </p:sp>
      <p:pic>
        <p:nvPicPr>
          <p:cNvPr id="5" name="Imag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786" y="2212258"/>
            <a:ext cx="8770375" cy="5122606"/>
          </a:xfrm>
          <a:prstGeom prst="rect">
            <a:avLst/>
          </a:prstGeom>
          <a:noFill/>
        </p:spPr>
      </p:pic>
      <p:sp>
        <p:nvSpPr>
          <p:cNvPr id="7" name="ZoneTexte 6"/>
          <p:cNvSpPr txBox="1"/>
          <p:nvPr/>
        </p:nvSpPr>
        <p:spPr>
          <a:xfrm>
            <a:off x="422786" y="864421"/>
            <a:ext cx="8554065" cy="1200329"/>
          </a:xfrm>
          <a:prstGeom prst="rect">
            <a:avLst/>
          </a:prstGeom>
          <a:noFill/>
        </p:spPr>
        <p:txBody>
          <a:bodyPr wrap="square" rtlCol="0">
            <a:spAutoFit/>
          </a:bodyPr>
          <a:lstStyle/>
          <a:p>
            <a:pPr algn="ctr"/>
            <a:r>
              <a:rPr lang="fr-FR" b="1" dirty="0"/>
              <a:t>L’inférence étant une généralisation du résultat de l’échantillon à la population, l’échantillon doit être tiré dans une population statistique homogène.</a:t>
            </a:r>
          </a:p>
          <a:p>
            <a:pPr algn="ctr"/>
            <a:r>
              <a:rPr lang="fr-FR" b="1" dirty="0"/>
              <a:t>Il importe donc de bien délimiter </a:t>
            </a:r>
            <a:r>
              <a:rPr lang="fr-FR" b="1" i="1" dirty="0"/>
              <a:t>a priori </a:t>
            </a:r>
            <a:r>
              <a:rPr lang="fr-FR" b="1" dirty="0"/>
              <a:t>la population statistique et ses caractéristiques (étendue spatiale, temporelle, taxonomique…).</a:t>
            </a:r>
          </a:p>
        </p:txBody>
      </p:sp>
      <p:sp>
        <p:nvSpPr>
          <p:cNvPr id="2" name="Espace réservé du numéro de diapositive 1">
            <a:extLst>
              <a:ext uri="{FF2B5EF4-FFF2-40B4-BE49-F238E27FC236}">
                <a16:creationId xmlns:a16="http://schemas.microsoft.com/office/drawing/2014/main" id="{01E94B30-E23B-0BA8-FC06-A214EFD00E2B}"/>
              </a:ext>
            </a:extLst>
          </p:cNvPr>
          <p:cNvSpPr>
            <a:spLocks noGrp="1"/>
          </p:cNvSpPr>
          <p:nvPr>
            <p:ph type="sldNum" sz="quarter" idx="12"/>
          </p:nvPr>
        </p:nvSpPr>
        <p:spPr/>
        <p:txBody>
          <a:bodyPr/>
          <a:lstStyle/>
          <a:p>
            <a:pPr lvl="0"/>
            <a:fld id="{D73EB851-A589-48F2-8514-FB85A3C8DA34}" type="slidenum">
              <a:rPr lang="fr-FR" smtClean="0"/>
              <a:t>12</a:t>
            </a:fld>
            <a:endParaRPr lang="fr-FR"/>
          </a:p>
        </p:txBody>
      </p:sp>
    </p:spTree>
    <p:extLst>
      <p:ext uri="{BB962C8B-B14F-4D97-AF65-F5344CB8AC3E}">
        <p14:creationId xmlns:p14="http://schemas.microsoft.com/office/powerpoint/2010/main" val="280482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770808" y="1089660"/>
            <a:ext cx="7558650" cy="6401189"/>
          </a:xfrm>
          <a:prstGeom prst="rect">
            <a:avLst/>
          </a:prstGeom>
          <a:noFill/>
        </p:spPr>
      </p:pic>
      <p:sp>
        <p:nvSpPr>
          <p:cNvPr id="5" name="ZoneTexte 4"/>
          <p:cNvSpPr txBox="1"/>
          <p:nvPr/>
        </p:nvSpPr>
        <p:spPr>
          <a:xfrm>
            <a:off x="5653548" y="4689168"/>
            <a:ext cx="4572001" cy="2308324"/>
          </a:xfrm>
          <a:prstGeom prst="rect">
            <a:avLst/>
          </a:prstGeom>
          <a:noFill/>
        </p:spPr>
        <p:txBody>
          <a:bodyPr wrap="square" rtlCol="0">
            <a:spAutoFit/>
          </a:bodyPr>
          <a:lstStyle/>
          <a:p>
            <a:r>
              <a:rPr lang="fr-FR" dirty="0"/>
              <a:t>La validité de l’inférence est limitée à la population statistique</a:t>
            </a:r>
          </a:p>
          <a:p>
            <a:endParaRPr lang="fr-FR" dirty="0"/>
          </a:p>
          <a:p>
            <a:r>
              <a:rPr lang="fr-FR" dirty="0"/>
              <a:t>Elle ne s’étend donc pas nécessairement à l’ensemble de la population biologique</a:t>
            </a:r>
          </a:p>
          <a:p>
            <a:endParaRPr lang="fr-FR" dirty="0"/>
          </a:p>
          <a:p>
            <a:r>
              <a:rPr lang="fr-FR" dirty="0"/>
              <a:t>L’extension de la population statistique nécessite un nouvel échantillonnage</a:t>
            </a:r>
          </a:p>
        </p:txBody>
      </p:sp>
      <p:sp>
        <p:nvSpPr>
          <p:cNvPr id="8" name="Rectangle 7"/>
          <p:cNvSpPr/>
          <p:nvPr/>
        </p:nvSpPr>
        <p:spPr>
          <a:xfrm>
            <a:off x="770808" y="210332"/>
            <a:ext cx="8314199" cy="461665"/>
          </a:xfrm>
          <a:prstGeom prst="rect">
            <a:avLst/>
          </a:prstGeom>
        </p:spPr>
        <p:txBody>
          <a:bodyPr wrap="square">
            <a:spAutoFit/>
          </a:bodyPr>
          <a:lstStyle/>
          <a:p>
            <a:pPr algn="ctr"/>
            <a:r>
              <a:rPr lang="fr-FR" sz="2400" b="1" dirty="0"/>
              <a:t>1 – La condition d’homogénéité</a:t>
            </a:r>
          </a:p>
        </p:txBody>
      </p:sp>
      <p:sp>
        <p:nvSpPr>
          <p:cNvPr id="2" name="Espace réservé du numéro de diapositive 1">
            <a:extLst>
              <a:ext uri="{FF2B5EF4-FFF2-40B4-BE49-F238E27FC236}">
                <a16:creationId xmlns:a16="http://schemas.microsoft.com/office/drawing/2014/main" id="{E0DA9E01-D76D-AAFC-068A-AC0533AB5A64}"/>
              </a:ext>
            </a:extLst>
          </p:cNvPr>
          <p:cNvSpPr>
            <a:spLocks noGrp="1"/>
          </p:cNvSpPr>
          <p:nvPr>
            <p:ph type="sldNum" sz="quarter" idx="12"/>
          </p:nvPr>
        </p:nvSpPr>
        <p:spPr/>
        <p:txBody>
          <a:bodyPr/>
          <a:lstStyle/>
          <a:p>
            <a:pPr lvl="0"/>
            <a:fld id="{D73EB851-A589-48F2-8514-FB85A3C8DA34}" type="slidenum">
              <a:rPr lang="fr-FR" smtClean="0"/>
              <a:t>13</a:t>
            </a:fld>
            <a:endParaRPr lang="fr-FR"/>
          </a:p>
        </p:txBody>
      </p:sp>
    </p:spTree>
    <p:extLst>
      <p:ext uri="{BB962C8B-B14F-4D97-AF65-F5344CB8AC3E}">
        <p14:creationId xmlns:p14="http://schemas.microsoft.com/office/powerpoint/2010/main" val="74491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465" y="747661"/>
            <a:ext cx="7298659" cy="5938274"/>
          </a:xfrm>
          <a:prstGeom prst="rect">
            <a:avLst/>
          </a:prstGeom>
          <a:noFill/>
        </p:spPr>
      </p:pic>
      <p:sp>
        <p:nvSpPr>
          <p:cNvPr id="5" name="ZoneTexte 4"/>
          <p:cNvSpPr txBox="1"/>
          <p:nvPr/>
        </p:nvSpPr>
        <p:spPr>
          <a:xfrm>
            <a:off x="1485465" y="6913344"/>
            <a:ext cx="8554065" cy="646331"/>
          </a:xfrm>
          <a:prstGeom prst="rect">
            <a:avLst/>
          </a:prstGeom>
          <a:noFill/>
        </p:spPr>
        <p:txBody>
          <a:bodyPr wrap="square" rtlCol="0">
            <a:spAutoFit/>
          </a:bodyPr>
          <a:lstStyle/>
          <a:p>
            <a:r>
              <a:rPr lang="fr-FR" dirty="0"/>
              <a:t>Population statistique = ensemble des individus statistiques à une certaine échelle</a:t>
            </a:r>
          </a:p>
          <a:p>
            <a:pPr algn="ctr"/>
            <a:r>
              <a:rPr lang="fr-FR" b="1" dirty="0"/>
              <a:t>Échelle = étendue * résolution</a:t>
            </a:r>
          </a:p>
        </p:txBody>
      </p:sp>
      <p:sp>
        <p:nvSpPr>
          <p:cNvPr id="8" name="Rectangle 7"/>
          <p:cNvSpPr/>
          <p:nvPr/>
        </p:nvSpPr>
        <p:spPr>
          <a:xfrm>
            <a:off x="770808" y="210332"/>
            <a:ext cx="8314199" cy="461665"/>
          </a:xfrm>
          <a:prstGeom prst="rect">
            <a:avLst/>
          </a:prstGeom>
        </p:spPr>
        <p:txBody>
          <a:bodyPr wrap="square">
            <a:spAutoFit/>
          </a:bodyPr>
          <a:lstStyle/>
          <a:p>
            <a:pPr algn="ctr"/>
            <a:r>
              <a:rPr lang="fr-FR" sz="2400" b="1" dirty="0"/>
              <a:t>1 – La condition d’homogénéité</a:t>
            </a:r>
          </a:p>
        </p:txBody>
      </p:sp>
      <p:sp>
        <p:nvSpPr>
          <p:cNvPr id="2" name="Espace réservé du numéro de diapositive 1">
            <a:extLst>
              <a:ext uri="{FF2B5EF4-FFF2-40B4-BE49-F238E27FC236}">
                <a16:creationId xmlns:a16="http://schemas.microsoft.com/office/drawing/2014/main" id="{20E27804-CBA4-5838-EFEA-755B829CFE5D}"/>
              </a:ext>
            </a:extLst>
          </p:cNvPr>
          <p:cNvSpPr>
            <a:spLocks noGrp="1"/>
          </p:cNvSpPr>
          <p:nvPr>
            <p:ph type="sldNum" sz="quarter" idx="12"/>
          </p:nvPr>
        </p:nvSpPr>
        <p:spPr/>
        <p:txBody>
          <a:bodyPr/>
          <a:lstStyle/>
          <a:p>
            <a:pPr lvl="0"/>
            <a:fld id="{D73EB851-A589-48F2-8514-FB85A3C8DA34}" type="slidenum">
              <a:rPr lang="fr-FR" smtClean="0"/>
              <a:t>14</a:t>
            </a:fld>
            <a:endParaRPr lang="fr-FR"/>
          </a:p>
        </p:txBody>
      </p:sp>
    </p:spTree>
    <p:extLst>
      <p:ext uri="{BB962C8B-B14F-4D97-AF65-F5344CB8AC3E}">
        <p14:creationId xmlns:p14="http://schemas.microsoft.com/office/powerpoint/2010/main" val="35991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6921909" y="1671484"/>
            <a:ext cx="3057832" cy="369332"/>
          </a:xfrm>
          <a:prstGeom prst="rect">
            <a:avLst/>
          </a:prstGeom>
          <a:noFill/>
        </p:spPr>
        <p:txBody>
          <a:bodyPr wrap="square" rtlCol="0">
            <a:spAutoFit/>
          </a:bodyPr>
          <a:lstStyle/>
          <a:p>
            <a:r>
              <a:rPr lang="fr-FR" dirty="0"/>
              <a:t>Population biologique</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023" y="887157"/>
            <a:ext cx="4682409" cy="2161524"/>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022" y="5167445"/>
            <a:ext cx="4682409" cy="2094762"/>
          </a:xfrm>
          <a:prstGeom prst="rect">
            <a:avLst/>
          </a:prstGeom>
        </p:spPr>
      </p:pic>
      <p:sp>
        <p:nvSpPr>
          <p:cNvPr id="11" name="ZoneTexte 10"/>
          <p:cNvSpPr txBox="1"/>
          <p:nvPr/>
        </p:nvSpPr>
        <p:spPr>
          <a:xfrm>
            <a:off x="6921909" y="3708899"/>
            <a:ext cx="3352800" cy="646331"/>
          </a:xfrm>
          <a:prstGeom prst="rect">
            <a:avLst/>
          </a:prstGeom>
          <a:noFill/>
        </p:spPr>
        <p:txBody>
          <a:bodyPr wrap="square" rtlCol="0">
            <a:spAutoFit/>
          </a:bodyPr>
          <a:lstStyle/>
          <a:p>
            <a:r>
              <a:rPr lang="fr-FR" dirty="0"/>
              <a:t>Population statistique basée sur un découpage administratif</a:t>
            </a:r>
          </a:p>
        </p:txBody>
      </p:sp>
      <p:sp>
        <p:nvSpPr>
          <p:cNvPr id="12" name="ZoneTexte 11"/>
          <p:cNvSpPr txBox="1"/>
          <p:nvPr/>
        </p:nvSpPr>
        <p:spPr>
          <a:xfrm>
            <a:off x="6921909" y="5891660"/>
            <a:ext cx="3352800" cy="646331"/>
          </a:xfrm>
          <a:prstGeom prst="rect">
            <a:avLst/>
          </a:prstGeom>
          <a:noFill/>
        </p:spPr>
        <p:txBody>
          <a:bodyPr wrap="square" rtlCol="0">
            <a:spAutoFit/>
          </a:bodyPr>
          <a:lstStyle/>
          <a:p>
            <a:r>
              <a:rPr lang="fr-FR" dirty="0"/>
              <a:t>Population statistique basée sur un découpage bioclimatique</a:t>
            </a: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022" y="3178408"/>
            <a:ext cx="4682409" cy="1829152"/>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01" y="3320371"/>
            <a:ext cx="1759443" cy="1545225"/>
          </a:xfrm>
          <a:prstGeom prst="rect">
            <a:avLst/>
          </a:prstGeom>
        </p:spPr>
      </p:pic>
      <p:sp>
        <p:nvSpPr>
          <p:cNvPr id="15" name="Rectangle 14"/>
          <p:cNvSpPr/>
          <p:nvPr/>
        </p:nvSpPr>
        <p:spPr>
          <a:xfrm>
            <a:off x="770808" y="210332"/>
            <a:ext cx="8314199" cy="461665"/>
          </a:xfrm>
          <a:prstGeom prst="rect">
            <a:avLst/>
          </a:prstGeom>
        </p:spPr>
        <p:txBody>
          <a:bodyPr wrap="square">
            <a:spAutoFit/>
          </a:bodyPr>
          <a:lstStyle/>
          <a:p>
            <a:pPr algn="ctr"/>
            <a:r>
              <a:rPr lang="fr-FR" sz="2400" b="1" dirty="0"/>
              <a:t>1 – La condition d’homogénéité</a:t>
            </a:r>
          </a:p>
        </p:txBody>
      </p:sp>
      <p:sp>
        <p:nvSpPr>
          <p:cNvPr id="2" name="Espace réservé du numéro de diapositive 1">
            <a:extLst>
              <a:ext uri="{FF2B5EF4-FFF2-40B4-BE49-F238E27FC236}">
                <a16:creationId xmlns:a16="http://schemas.microsoft.com/office/drawing/2014/main" id="{BD4914C6-16E6-2795-2E3F-C7F744FF0EA5}"/>
              </a:ext>
            </a:extLst>
          </p:cNvPr>
          <p:cNvSpPr>
            <a:spLocks noGrp="1"/>
          </p:cNvSpPr>
          <p:nvPr>
            <p:ph type="sldNum" sz="quarter" idx="12"/>
          </p:nvPr>
        </p:nvSpPr>
        <p:spPr/>
        <p:txBody>
          <a:bodyPr/>
          <a:lstStyle/>
          <a:p>
            <a:pPr lvl="0"/>
            <a:fld id="{D73EB851-A589-48F2-8514-FB85A3C8DA34}" type="slidenum">
              <a:rPr lang="fr-FR" smtClean="0"/>
              <a:t>15</a:t>
            </a:fld>
            <a:endParaRPr lang="fr-FR"/>
          </a:p>
        </p:txBody>
      </p:sp>
    </p:spTree>
    <p:extLst>
      <p:ext uri="{BB962C8B-B14F-4D97-AF65-F5344CB8AC3E}">
        <p14:creationId xmlns:p14="http://schemas.microsoft.com/office/powerpoint/2010/main" val="1555433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923208" y="2075874"/>
            <a:ext cx="8009398" cy="2862322"/>
          </a:xfrm>
          <a:prstGeom prst="rect">
            <a:avLst/>
          </a:prstGeom>
          <a:solidFill>
            <a:schemeClr val="tx2">
              <a:lumMod val="20000"/>
              <a:lumOff val="80000"/>
            </a:schemeClr>
          </a:solidFill>
        </p:spPr>
        <p:txBody>
          <a:bodyPr wrap="square" rtlCol="0">
            <a:spAutoFit/>
          </a:bodyPr>
          <a:lstStyle/>
          <a:p>
            <a:r>
              <a:rPr lang="fr-FR" dirty="0"/>
              <a:t>1a – définir l’individu</a:t>
            </a:r>
          </a:p>
          <a:p>
            <a:r>
              <a:rPr lang="fr-FR" i="1" dirty="0"/>
              <a:t>Quelle est l’unité indivisible que je vais mesurer?</a:t>
            </a:r>
          </a:p>
          <a:p>
            <a:endParaRPr lang="fr-FR" dirty="0"/>
          </a:p>
          <a:p>
            <a:endParaRPr lang="fr-FR" dirty="0"/>
          </a:p>
          <a:p>
            <a:r>
              <a:rPr lang="fr-FR" dirty="0"/>
              <a:t>1b – définir l’étendue</a:t>
            </a:r>
          </a:p>
          <a:p>
            <a:r>
              <a:rPr lang="fr-FR" i="1" dirty="0"/>
              <a:t>Quel ensemble d’individus est suffisamment homogène au regard de ma question?</a:t>
            </a:r>
          </a:p>
          <a:p>
            <a:endParaRPr lang="fr-FR" dirty="0"/>
          </a:p>
          <a:p>
            <a:endParaRPr lang="fr-FR" dirty="0"/>
          </a:p>
          <a:p>
            <a:r>
              <a:rPr lang="fr-FR" dirty="0"/>
              <a:t>1c – définir la résolution</a:t>
            </a:r>
          </a:p>
          <a:p>
            <a:r>
              <a:rPr lang="fr-FR" i="1" dirty="0"/>
              <a:t>Quel est le niveau de finesse du résultat recherché?</a:t>
            </a:r>
          </a:p>
        </p:txBody>
      </p:sp>
      <p:sp>
        <p:nvSpPr>
          <p:cNvPr id="6" name="Rectangle 5"/>
          <p:cNvSpPr/>
          <p:nvPr/>
        </p:nvSpPr>
        <p:spPr>
          <a:xfrm>
            <a:off x="770808" y="210332"/>
            <a:ext cx="8314199" cy="461665"/>
          </a:xfrm>
          <a:prstGeom prst="rect">
            <a:avLst/>
          </a:prstGeom>
        </p:spPr>
        <p:txBody>
          <a:bodyPr wrap="square">
            <a:spAutoFit/>
          </a:bodyPr>
          <a:lstStyle/>
          <a:p>
            <a:pPr algn="ctr"/>
            <a:r>
              <a:rPr lang="fr-FR" sz="2400" b="1" dirty="0"/>
              <a:t>1 – La condition d’homogénéité</a:t>
            </a:r>
          </a:p>
        </p:txBody>
      </p:sp>
      <p:sp>
        <p:nvSpPr>
          <p:cNvPr id="2" name="Espace réservé du numéro de diapositive 1">
            <a:extLst>
              <a:ext uri="{FF2B5EF4-FFF2-40B4-BE49-F238E27FC236}">
                <a16:creationId xmlns:a16="http://schemas.microsoft.com/office/drawing/2014/main" id="{FA418114-57DC-2A7E-987C-BA653B82C2E3}"/>
              </a:ext>
            </a:extLst>
          </p:cNvPr>
          <p:cNvSpPr>
            <a:spLocks noGrp="1"/>
          </p:cNvSpPr>
          <p:nvPr>
            <p:ph type="sldNum" sz="quarter" idx="12"/>
          </p:nvPr>
        </p:nvSpPr>
        <p:spPr/>
        <p:txBody>
          <a:bodyPr/>
          <a:lstStyle/>
          <a:p>
            <a:pPr lvl="0"/>
            <a:fld id="{D73EB851-A589-48F2-8514-FB85A3C8DA34}" type="slidenum">
              <a:rPr lang="fr-FR" smtClean="0"/>
              <a:t>16</a:t>
            </a:fld>
            <a:endParaRPr lang="fr-FR"/>
          </a:p>
        </p:txBody>
      </p:sp>
    </p:spTree>
    <p:extLst>
      <p:ext uri="{BB962C8B-B14F-4D97-AF65-F5344CB8AC3E}">
        <p14:creationId xmlns:p14="http://schemas.microsoft.com/office/powerpoint/2010/main" val="3266935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5" name="ZoneTexte 4"/>
          <p:cNvSpPr txBox="1"/>
          <p:nvPr/>
        </p:nvSpPr>
        <p:spPr>
          <a:xfrm>
            <a:off x="422786" y="864421"/>
            <a:ext cx="8765507" cy="1477328"/>
          </a:xfrm>
          <a:prstGeom prst="rect">
            <a:avLst/>
          </a:prstGeom>
          <a:noFill/>
        </p:spPr>
        <p:txBody>
          <a:bodyPr wrap="square" rtlCol="0">
            <a:spAutoFit/>
          </a:bodyPr>
          <a:lstStyle/>
          <a:p>
            <a:pPr algn="ctr"/>
            <a:r>
              <a:rPr lang="fr-FR" b="1" dirty="0"/>
              <a:t>L’individu est une unité indivisible ponctuelle : </a:t>
            </a:r>
          </a:p>
          <a:p>
            <a:pPr algn="ctr"/>
            <a:r>
              <a:rPr lang="fr-FR" b="1" dirty="0"/>
              <a:t>il n’y a pas de variation intra-individuelle au regard du gradient ou du contraste étudié.</a:t>
            </a:r>
          </a:p>
          <a:p>
            <a:pPr algn="ctr"/>
            <a:endParaRPr lang="fr-FR" b="1" dirty="0"/>
          </a:p>
          <a:p>
            <a:pPr algn="ctr"/>
            <a:r>
              <a:rPr lang="fr-FR" b="1" dirty="0"/>
              <a:t>La variabilité de l’individu, s’il y en a une, doit donc être orthogonale au contraste ou au gradient étudié.</a:t>
            </a:r>
          </a:p>
        </p:txBody>
      </p:sp>
      <p:pic>
        <p:nvPicPr>
          <p:cNvPr id="37" name="Picture 2" descr="https://cdn.pixabay.com/photo/2021/11/10/07/29/mountain-6783202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necteur droit avec flèche 51"/>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ZoneTexte 52"/>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sp>
        <p:nvSpPr>
          <p:cNvPr id="2" name="Espace réservé du numéro de diapositive 1">
            <a:extLst>
              <a:ext uri="{FF2B5EF4-FFF2-40B4-BE49-F238E27FC236}">
                <a16:creationId xmlns:a16="http://schemas.microsoft.com/office/drawing/2014/main" id="{7A0446C6-9E62-5C70-7172-B90D0DDC6748}"/>
              </a:ext>
            </a:extLst>
          </p:cNvPr>
          <p:cNvSpPr>
            <a:spLocks noGrp="1"/>
          </p:cNvSpPr>
          <p:nvPr>
            <p:ph type="sldNum" sz="quarter" idx="12"/>
          </p:nvPr>
        </p:nvSpPr>
        <p:spPr/>
        <p:txBody>
          <a:bodyPr/>
          <a:lstStyle/>
          <a:p>
            <a:pPr lvl="0"/>
            <a:fld id="{D73EB851-A589-48F2-8514-FB85A3C8DA34}" type="slidenum">
              <a:rPr lang="fr-FR" smtClean="0"/>
              <a:t>17</a:t>
            </a:fld>
            <a:endParaRPr lang="fr-FR"/>
          </a:p>
        </p:txBody>
      </p:sp>
    </p:spTree>
    <p:extLst>
      <p:ext uri="{BB962C8B-B14F-4D97-AF65-F5344CB8AC3E}">
        <p14:creationId xmlns:p14="http://schemas.microsoft.com/office/powerpoint/2010/main" val="368280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pixabay.com/photo/2021/11/10/07/29/mountain-6783202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630" y="2677303"/>
            <a:ext cx="7747333" cy="3873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1816" y="5042221"/>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138" y="4389161"/>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8459" y="5023772"/>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781" y="4494859"/>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119" y="3853188"/>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763" y="4691175"/>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7771" y="4817183"/>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8423" y="5331429"/>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8405" y="5446987"/>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8423" y="5845675"/>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5973" y="5754644"/>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0349" y="4764490"/>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3462" y="4951911"/>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1111" y="4908214"/>
            <a:ext cx="693322" cy="4232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avec flèche 18"/>
          <p:cNvCxnSpPr/>
          <p:nvPr/>
        </p:nvCxnSpPr>
        <p:spPr>
          <a:xfrm flipH="1" flipV="1">
            <a:off x="1436129" y="3165832"/>
            <a:ext cx="8130" cy="308418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6200000">
            <a:off x="-8189" y="4315335"/>
            <a:ext cx="2557311" cy="321306"/>
          </a:xfrm>
          <a:prstGeom prst="rect">
            <a:avLst/>
          </a:prstGeom>
          <a:noFill/>
        </p:spPr>
        <p:txBody>
          <a:bodyPr wrap="square" rtlCol="0">
            <a:spAutoFit/>
          </a:bodyPr>
          <a:lstStyle/>
          <a:p>
            <a:r>
              <a:rPr lang="fr-FR" sz="1488" dirty="0"/>
              <a:t>gradient étudié : altitude</a:t>
            </a:r>
          </a:p>
        </p:txBody>
      </p:sp>
      <p:pic>
        <p:nvPicPr>
          <p:cNvPr id="21"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6160" y="3553891"/>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6160" y="4195598"/>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8809" y="4737008"/>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78548" y="5323793"/>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82901" y="5886076"/>
            <a:ext cx="171205" cy="34241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eur droit 26"/>
          <p:cNvCxnSpPr/>
          <p:nvPr/>
        </p:nvCxnSpPr>
        <p:spPr>
          <a:xfrm>
            <a:off x="5456160" y="3440783"/>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5456160" y="4094643"/>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5445455" y="4691175"/>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5582168" y="4220650"/>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5445455" y="5299125"/>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5445455" y="5845675"/>
            <a:ext cx="0" cy="45551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84427" y="922977"/>
            <a:ext cx="9750904" cy="1754326"/>
          </a:xfrm>
          <a:prstGeom prst="rect">
            <a:avLst/>
          </a:prstGeom>
          <a:noFill/>
        </p:spPr>
        <p:txBody>
          <a:bodyPr wrap="square" rtlCol="0">
            <a:spAutoFit/>
          </a:bodyPr>
          <a:lstStyle/>
          <a:p>
            <a:r>
              <a:rPr lang="fr-FR" dirty="0"/>
              <a:t>Cas 1 : les </a:t>
            </a:r>
            <a:r>
              <a:rPr lang="fr-FR" dirty="0" err="1"/>
              <a:t>transects</a:t>
            </a:r>
            <a:r>
              <a:rPr lang="fr-FR" dirty="0"/>
              <a:t> sont alignés le long du gradient altitudinal</a:t>
            </a:r>
          </a:p>
          <a:p>
            <a:endParaRPr lang="fr-FR" dirty="0"/>
          </a:p>
          <a:p>
            <a:pPr marL="285750" indent="-285750">
              <a:buFont typeface="Wingdings" panose="05000000000000000000" pitchFamily="2" charset="2"/>
              <a:buChar char="à"/>
            </a:pPr>
            <a:r>
              <a:rPr lang="fr-FR" dirty="0">
                <a:sym typeface="Wingdings" panose="05000000000000000000" pitchFamily="2" charset="2"/>
              </a:rPr>
              <a:t>L’individu varie au regard du gradient étudié : ce n’est donc pas une unité indivisible ponctuelle</a:t>
            </a:r>
          </a:p>
          <a:p>
            <a:endParaRPr lang="fr-FR" dirty="0">
              <a:sym typeface="Wingdings" panose="05000000000000000000" pitchFamily="2" charset="2"/>
            </a:endParaRPr>
          </a:p>
          <a:p>
            <a:pPr algn="ctr"/>
            <a:r>
              <a:rPr lang="fr-FR" b="1" dirty="0">
                <a:sym typeface="Wingdings" panose="05000000000000000000" pitchFamily="2" charset="2"/>
              </a:rPr>
              <a:t>Cette situation n’est pas un protocole d’échantillonnage correct</a:t>
            </a:r>
          </a:p>
          <a:p>
            <a:endParaRPr lang="fr-FR" dirty="0"/>
          </a:p>
        </p:txBody>
      </p:sp>
      <p:sp>
        <p:nvSpPr>
          <p:cNvPr id="2" name="Espace réservé du numéro de diapositive 1">
            <a:extLst>
              <a:ext uri="{FF2B5EF4-FFF2-40B4-BE49-F238E27FC236}">
                <a16:creationId xmlns:a16="http://schemas.microsoft.com/office/drawing/2014/main" id="{AF598191-80C0-7C9A-2A78-26C2ACA46370}"/>
              </a:ext>
            </a:extLst>
          </p:cNvPr>
          <p:cNvSpPr>
            <a:spLocks noGrp="1"/>
          </p:cNvSpPr>
          <p:nvPr>
            <p:ph type="sldNum" sz="quarter" idx="12"/>
          </p:nvPr>
        </p:nvSpPr>
        <p:spPr/>
        <p:txBody>
          <a:bodyPr/>
          <a:lstStyle/>
          <a:p>
            <a:pPr lvl="0"/>
            <a:fld id="{D73EB851-A589-48F2-8514-FB85A3C8DA34}" type="slidenum">
              <a:rPr lang="fr-FR" smtClean="0"/>
              <a:t>18</a:t>
            </a:fld>
            <a:endParaRPr lang="fr-FR"/>
          </a:p>
        </p:txBody>
      </p:sp>
    </p:spTree>
    <p:extLst>
      <p:ext uri="{BB962C8B-B14F-4D97-AF65-F5344CB8AC3E}">
        <p14:creationId xmlns:p14="http://schemas.microsoft.com/office/powerpoint/2010/main" val="4087095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pixabay.com/photo/2021/11/10/07/29/mountain-6783202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802" y="2758214"/>
            <a:ext cx="7747333" cy="3873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5988" y="5123132"/>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310" y="4470072"/>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631" y="5104683"/>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953" y="4575770"/>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1291" y="3934099"/>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935" y="4772086"/>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1943" y="4898094"/>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2595" y="5412340"/>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577" y="5527898"/>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2595" y="5926586"/>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0145" y="5835555"/>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4521" y="4845401"/>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634" y="5032822"/>
            <a:ext cx="693322" cy="423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3" y="4989125"/>
            <a:ext cx="693322" cy="4232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avec flèche 18"/>
          <p:cNvCxnSpPr/>
          <p:nvPr/>
        </p:nvCxnSpPr>
        <p:spPr>
          <a:xfrm flipH="1" flipV="1">
            <a:off x="1540301" y="3246743"/>
            <a:ext cx="8130" cy="308418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6200000">
            <a:off x="95983" y="4396246"/>
            <a:ext cx="2557311" cy="321306"/>
          </a:xfrm>
          <a:prstGeom prst="rect">
            <a:avLst/>
          </a:prstGeom>
          <a:noFill/>
        </p:spPr>
        <p:txBody>
          <a:bodyPr wrap="square" rtlCol="0">
            <a:spAutoFit/>
          </a:bodyPr>
          <a:lstStyle/>
          <a:p>
            <a:r>
              <a:rPr lang="fr-FR" sz="1488" dirty="0"/>
              <a:t>gradient étudié : altitude</a:t>
            </a:r>
          </a:p>
        </p:txBody>
      </p:sp>
      <p:pic>
        <p:nvPicPr>
          <p:cNvPr id="21"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0332" y="3634802"/>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0332" y="4276509"/>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2981" y="4817919"/>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2720" y="5404704"/>
            <a:ext cx="171205" cy="3424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ilhouette, Binoculaire, Isolé, Télescopes, Homme, Voi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7073" y="5966987"/>
            <a:ext cx="171205" cy="34241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eur droit 26"/>
          <p:cNvCxnSpPr/>
          <p:nvPr/>
        </p:nvCxnSpPr>
        <p:spPr>
          <a:xfrm flipH="1">
            <a:off x="5409910" y="3977212"/>
            <a:ext cx="432262"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5442617" y="4593472"/>
            <a:ext cx="432262" cy="12153"/>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flipV="1">
            <a:off x="5437788" y="5146229"/>
            <a:ext cx="442967"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H="1" flipV="1">
            <a:off x="5464150" y="5739505"/>
            <a:ext cx="442967"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flipV="1">
            <a:off x="5477468" y="6287523"/>
            <a:ext cx="442967"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31" name="ZoneTexte 30"/>
          <p:cNvSpPr txBox="1"/>
          <p:nvPr/>
        </p:nvSpPr>
        <p:spPr>
          <a:xfrm>
            <a:off x="184427" y="922977"/>
            <a:ext cx="9750904" cy="1754326"/>
          </a:xfrm>
          <a:prstGeom prst="rect">
            <a:avLst/>
          </a:prstGeom>
          <a:noFill/>
        </p:spPr>
        <p:txBody>
          <a:bodyPr wrap="square" rtlCol="0">
            <a:spAutoFit/>
          </a:bodyPr>
          <a:lstStyle/>
          <a:p>
            <a:r>
              <a:rPr lang="fr-FR" dirty="0"/>
              <a:t>Cas 2 : les </a:t>
            </a:r>
            <a:r>
              <a:rPr lang="fr-FR" dirty="0" err="1"/>
              <a:t>transects</a:t>
            </a:r>
            <a:r>
              <a:rPr lang="fr-FR" dirty="0"/>
              <a:t> sont alignés orthogonalement au gradient altitudinal</a:t>
            </a:r>
          </a:p>
          <a:p>
            <a:endParaRPr lang="fr-FR" dirty="0"/>
          </a:p>
          <a:p>
            <a:pPr marL="285750" indent="-285750">
              <a:buFont typeface="Wingdings" panose="05000000000000000000" pitchFamily="2" charset="2"/>
              <a:buChar char="à"/>
            </a:pPr>
            <a:r>
              <a:rPr lang="fr-FR" dirty="0">
                <a:sym typeface="Wingdings" panose="05000000000000000000" pitchFamily="2" charset="2"/>
              </a:rPr>
              <a:t>Chaque </a:t>
            </a:r>
            <a:r>
              <a:rPr lang="fr-FR" dirty="0" err="1">
                <a:sym typeface="Wingdings" panose="05000000000000000000" pitchFamily="2" charset="2"/>
              </a:rPr>
              <a:t>transect</a:t>
            </a:r>
            <a:r>
              <a:rPr lang="fr-FR" dirty="0">
                <a:sym typeface="Wingdings" panose="05000000000000000000" pitchFamily="2" charset="2"/>
              </a:rPr>
              <a:t> est sur une ligne de niveau : l’individu ne varie pas au regard du gradient étudié</a:t>
            </a:r>
          </a:p>
          <a:p>
            <a:endParaRPr lang="fr-FR" dirty="0">
              <a:sym typeface="Wingdings" panose="05000000000000000000" pitchFamily="2" charset="2"/>
            </a:endParaRPr>
          </a:p>
          <a:p>
            <a:pPr algn="ctr"/>
            <a:r>
              <a:rPr lang="fr-FR" b="1" dirty="0">
                <a:sym typeface="Wingdings" panose="05000000000000000000" pitchFamily="2" charset="2"/>
              </a:rPr>
              <a:t>Cette situation est un protocole d’échantillonnage correct</a:t>
            </a:r>
          </a:p>
          <a:p>
            <a:endParaRPr lang="fr-FR" dirty="0"/>
          </a:p>
        </p:txBody>
      </p:sp>
      <p:sp>
        <p:nvSpPr>
          <p:cNvPr id="2" name="Espace réservé du numéro de diapositive 1">
            <a:extLst>
              <a:ext uri="{FF2B5EF4-FFF2-40B4-BE49-F238E27FC236}">
                <a16:creationId xmlns:a16="http://schemas.microsoft.com/office/drawing/2014/main" id="{FD3970FE-01BC-4D0A-1ABE-BAE63995850A}"/>
              </a:ext>
            </a:extLst>
          </p:cNvPr>
          <p:cNvSpPr>
            <a:spLocks noGrp="1"/>
          </p:cNvSpPr>
          <p:nvPr>
            <p:ph type="sldNum" sz="quarter" idx="12"/>
          </p:nvPr>
        </p:nvSpPr>
        <p:spPr/>
        <p:txBody>
          <a:bodyPr/>
          <a:lstStyle/>
          <a:p>
            <a:pPr lvl="0"/>
            <a:fld id="{D73EB851-A589-48F2-8514-FB85A3C8DA34}" type="slidenum">
              <a:rPr lang="fr-FR" smtClean="0"/>
              <a:t>19</a:t>
            </a:fld>
            <a:endParaRPr lang="fr-FR"/>
          </a:p>
        </p:txBody>
      </p:sp>
    </p:spTree>
    <p:extLst>
      <p:ext uri="{BB962C8B-B14F-4D97-AF65-F5344CB8AC3E}">
        <p14:creationId xmlns:p14="http://schemas.microsoft.com/office/powerpoint/2010/main" val="127366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ZoneTexte 1"/>
          <p:cNvSpPr txBox="1"/>
          <p:nvPr/>
        </p:nvSpPr>
        <p:spPr>
          <a:xfrm>
            <a:off x="94219" y="245496"/>
            <a:ext cx="8650808" cy="22198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endParaRPr lang="fr-FR" sz="2400" i="0" u="none" strike="noStrike" kern="1200" cap="none" dirty="0">
              <a:ln>
                <a:noFill/>
              </a:ln>
              <a:solidFill>
                <a:srgbClr val="000000"/>
              </a:solidFill>
              <a:ea typeface="Droid Sans Fallback" pitchFamily="2"/>
              <a:cs typeface="FreeSans" pitchFamily="2"/>
            </a:endParaRPr>
          </a:p>
          <a:p>
            <a:pPr marL="0" marR="0" lvl="0" indent="0" rtl="0" hangingPunct="0">
              <a:lnSpc>
                <a:spcPct val="100000"/>
              </a:lnSpc>
              <a:spcBef>
                <a:spcPts val="0"/>
              </a:spcBef>
              <a:spcAft>
                <a:spcPts val="0"/>
              </a:spcAft>
              <a:buNone/>
              <a:tabLst/>
            </a:pPr>
            <a:endParaRPr lang="fr-FR" sz="2400" i="0" u="none" strike="noStrike" kern="1200" cap="none" dirty="0">
              <a:ln>
                <a:noFill/>
              </a:ln>
              <a:solidFill>
                <a:srgbClr val="000000"/>
              </a:solidFill>
              <a:ea typeface="Droid Sans Fallback" pitchFamily="2"/>
              <a:cs typeface="FreeSans" pitchFamily="2"/>
            </a:endParaRPr>
          </a:p>
          <a:p>
            <a:pPr marL="0" marR="0" lvl="0" indent="0" rtl="0" hangingPunct="0">
              <a:lnSpc>
                <a:spcPct val="100000"/>
              </a:lnSpc>
              <a:spcBef>
                <a:spcPts val="0"/>
              </a:spcBef>
              <a:spcAft>
                <a:spcPts val="0"/>
              </a:spcAft>
              <a:buNone/>
              <a:tabLst/>
            </a:pPr>
            <a:endParaRPr lang="fr-FR" sz="2400" i="0" u="none" strike="noStrike" kern="1200" cap="none" dirty="0">
              <a:ln>
                <a:noFill/>
              </a:ln>
              <a:solidFill>
                <a:srgbClr val="000000"/>
              </a:solidFill>
              <a:ea typeface="Droid Sans Fallback" pitchFamily="2"/>
              <a:cs typeface="FreeSans" pitchFamily="2"/>
            </a:endParaRPr>
          </a:p>
          <a:p>
            <a:pPr marL="0" marR="0" lvl="0" indent="0" rtl="0" hangingPunct="0">
              <a:lnSpc>
                <a:spcPct val="100000"/>
              </a:lnSpc>
              <a:spcBef>
                <a:spcPts val="0"/>
              </a:spcBef>
              <a:spcAft>
                <a:spcPts val="0"/>
              </a:spcAft>
              <a:buNone/>
              <a:tabLst/>
            </a:pPr>
            <a:r>
              <a:rPr lang="fr-FR" sz="2800" b="1" i="0" u="sng" strike="noStrike" kern="1200" cap="none" dirty="0">
                <a:ln>
                  <a:noFill/>
                </a:ln>
                <a:solidFill>
                  <a:srgbClr val="000000"/>
                </a:solidFill>
                <a:ea typeface="Droid Sans Fallback" pitchFamily="2"/>
                <a:cs typeface="FreeSans" pitchFamily="2"/>
              </a:rPr>
              <a:t>ECHANTILLONNER :</a:t>
            </a:r>
            <a:r>
              <a:rPr lang="fr-FR" sz="2800" i="0" u="none" strike="noStrike" kern="1200" cap="none" dirty="0">
                <a:ln>
                  <a:noFill/>
                </a:ln>
                <a:solidFill>
                  <a:srgbClr val="000000"/>
                </a:solidFill>
                <a:ea typeface="Droid Sans Fallback" pitchFamily="2"/>
                <a:cs typeface="FreeSans" pitchFamily="2"/>
              </a:rPr>
              <a:t>  Sélectionner une partie dans un tout </a:t>
            </a:r>
          </a:p>
          <a:p>
            <a:pPr marL="0" marR="0" lvl="0" indent="0" rtl="0" hangingPunct="0">
              <a:lnSpc>
                <a:spcPct val="100000"/>
              </a:lnSpc>
              <a:spcBef>
                <a:spcPts val="0"/>
              </a:spcBef>
              <a:spcAft>
                <a:spcPts val="0"/>
              </a:spcAft>
              <a:buNone/>
              <a:tabLst/>
            </a:pPr>
            <a:endParaRPr lang="fr-FR" i="0" u="none" strike="noStrike" kern="1200" cap="none" dirty="0">
              <a:ln>
                <a:noFill/>
              </a:ln>
              <a:solidFill>
                <a:srgbClr val="000000"/>
              </a:solidFill>
              <a:ea typeface="Droid Sans Fallback" pitchFamily="2"/>
              <a:cs typeface="FreeSans" pitchFamily="2"/>
            </a:endParaRPr>
          </a:p>
          <a:p>
            <a:pPr marL="0" marR="0" lvl="0" indent="0" rtl="0" hangingPunct="0">
              <a:lnSpc>
                <a:spcPct val="100000"/>
              </a:lnSpc>
              <a:spcBef>
                <a:spcPts val="0"/>
              </a:spcBef>
              <a:spcAft>
                <a:spcPts val="0"/>
              </a:spcAft>
              <a:buNone/>
              <a:tabLst/>
            </a:pPr>
            <a:endParaRPr lang="fr-FR" i="0" u="none" strike="noStrike" kern="1200" cap="none" dirty="0">
              <a:ln>
                <a:noFill/>
              </a:ln>
              <a:solidFill>
                <a:srgbClr val="000000"/>
              </a:solidFill>
              <a:ea typeface="Droid Sans Fallback" pitchFamily="2"/>
              <a:cs typeface="FreeSans" pitchFamily="2"/>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250" y="3166396"/>
            <a:ext cx="5619750" cy="3724275"/>
          </a:xfrm>
          <a:prstGeom prst="rect">
            <a:avLst/>
          </a:prstGeom>
        </p:spPr>
      </p:pic>
      <p:sp>
        <p:nvSpPr>
          <p:cNvPr id="3" name="Espace réservé du numéro de diapositive 2">
            <a:extLst>
              <a:ext uri="{FF2B5EF4-FFF2-40B4-BE49-F238E27FC236}">
                <a16:creationId xmlns:a16="http://schemas.microsoft.com/office/drawing/2014/main" id="{4F18A071-B7FB-FC29-D27C-4AE62291A9A6}"/>
              </a:ext>
            </a:extLst>
          </p:cNvPr>
          <p:cNvSpPr>
            <a:spLocks noGrp="1"/>
          </p:cNvSpPr>
          <p:nvPr>
            <p:ph type="sldNum" sz="quarter" idx="12"/>
          </p:nvPr>
        </p:nvSpPr>
        <p:spPr/>
        <p:txBody>
          <a:bodyPr/>
          <a:lstStyle/>
          <a:p>
            <a:pPr lvl="0"/>
            <a:fld id="{BC2C4078-C474-4CAD-9D39-BCB872A532DA}" type="slidenum">
              <a:rPr lang="fr-FR" smtClean="0"/>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30942" y="5006831"/>
            <a:ext cx="9104671" cy="2219389"/>
          </a:xfrm>
          <a:prstGeom prst="rect">
            <a:avLst/>
          </a:prstGeom>
          <a:gradFill flip="none" rotWithShape="1">
            <a:gsLst>
              <a:gs pos="0">
                <a:schemeClr val="accent5">
                  <a:lumMod val="67000"/>
                </a:schemeClr>
              </a:gs>
              <a:gs pos="48000">
                <a:schemeClr val="accent1">
                  <a:lumMod val="60000"/>
                  <a:lumOff val="40000"/>
                </a:schemeClr>
              </a:gs>
              <a:gs pos="100000">
                <a:schemeClr val="accent1">
                  <a:lumMod val="20000"/>
                  <a:lumOff val="80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530942" y="2595715"/>
            <a:ext cx="9104671" cy="2219389"/>
          </a:xfrm>
          <a:prstGeom prst="rect">
            <a:avLst/>
          </a:prstGeom>
          <a:gradFill flip="none" rotWithShape="1">
            <a:gsLst>
              <a:gs pos="0">
                <a:schemeClr val="accent5">
                  <a:lumMod val="67000"/>
                </a:schemeClr>
              </a:gs>
              <a:gs pos="48000">
                <a:schemeClr val="accent1">
                  <a:lumMod val="60000"/>
                  <a:lumOff val="40000"/>
                </a:schemeClr>
              </a:gs>
              <a:gs pos="100000">
                <a:schemeClr val="accent1">
                  <a:lumMod val="20000"/>
                  <a:lumOff val="80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330299" y="924932"/>
            <a:ext cx="8809704" cy="1015663"/>
          </a:xfrm>
          <a:prstGeom prst="rect">
            <a:avLst/>
          </a:prstGeom>
          <a:noFill/>
        </p:spPr>
        <p:txBody>
          <a:bodyPr wrap="square" rtlCol="0">
            <a:spAutoFit/>
          </a:bodyPr>
          <a:lstStyle/>
          <a:p>
            <a:r>
              <a:rPr lang="fr-FR" sz="2000" dirty="0"/>
              <a:t>On veut estimer la variation d’abondance de truites de l’amont à l’aval d’une rivière </a:t>
            </a:r>
          </a:p>
          <a:p>
            <a:r>
              <a:rPr lang="fr-FR" sz="2000" dirty="0"/>
              <a:t>L’effort acceptable est de 10 </a:t>
            </a:r>
            <a:r>
              <a:rPr lang="fr-FR" sz="2000" dirty="0" err="1"/>
              <a:t>quadrats</a:t>
            </a:r>
            <a:r>
              <a:rPr lang="fr-FR" sz="2000" dirty="0"/>
              <a:t> d’échantillonnage</a:t>
            </a:r>
          </a:p>
          <a:p>
            <a:r>
              <a:rPr lang="fr-FR" sz="2000" dirty="0"/>
              <a:t>Comment les placer?</a:t>
            </a:r>
          </a:p>
        </p:txBody>
      </p:sp>
      <p:sp>
        <p:nvSpPr>
          <p:cNvPr id="5" name="ZoneTexte 4"/>
          <p:cNvSpPr txBox="1"/>
          <p:nvPr/>
        </p:nvSpPr>
        <p:spPr>
          <a:xfrm>
            <a:off x="530942" y="2226383"/>
            <a:ext cx="2192593" cy="369332"/>
          </a:xfrm>
          <a:prstGeom prst="rect">
            <a:avLst/>
          </a:prstGeom>
          <a:noFill/>
        </p:spPr>
        <p:txBody>
          <a:bodyPr wrap="square" rtlCol="0">
            <a:spAutoFit/>
          </a:bodyPr>
          <a:lstStyle/>
          <a:p>
            <a:r>
              <a:rPr lang="fr-FR" dirty="0"/>
              <a:t>Amont</a:t>
            </a:r>
          </a:p>
        </p:txBody>
      </p:sp>
      <p:sp>
        <p:nvSpPr>
          <p:cNvPr id="6" name="ZoneTexte 5"/>
          <p:cNvSpPr txBox="1"/>
          <p:nvPr/>
        </p:nvSpPr>
        <p:spPr>
          <a:xfrm>
            <a:off x="9085007" y="2280944"/>
            <a:ext cx="2192593" cy="369332"/>
          </a:xfrm>
          <a:prstGeom prst="rect">
            <a:avLst/>
          </a:prstGeom>
          <a:noFill/>
        </p:spPr>
        <p:txBody>
          <a:bodyPr wrap="square" rtlCol="0">
            <a:spAutoFit/>
          </a:bodyPr>
          <a:lstStyle/>
          <a:p>
            <a:r>
              <a:rPr lang="fr-FR" dirty="0"/>
              <a:t>Aval</a:t>
            </a:r>
          </a:p>
        </p:txBody>
      </p:sp>
      <p:sp>
        <p:nvSpPr>
          <p:cNvPr id="7" name="Rectangle 6"/>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cxnSp>
        <p:nvCxnSpPr>
          <p:cNvPr id="16" name="Connecteur droit 15"/>
          <p:cNvCxnSpPr/>
          <p:nvPr/>
        </p:nvCxnSpPr>
        <p:spPr>
          <a:xfrm>
            <a:off x="530942" y="2753756"/>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1487538" y="2935653"/>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2294807" y="3156880"/>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3273117" y="3387938"/>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4080386" y="3640874"/>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4707703" y="3850053"/>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5600493" y="4071279"/>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6365463" y="4233511"/>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7163823" y="4425239"/>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7850034" y="4650896"/>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487538" y="5006831"/>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2554338"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3621138"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4735151"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5772454"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740931"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7670080"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8589396"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530942" y="5006830"/>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9635613" y="5006829"/>
            <a:ext cx="0" cy="2219389"/>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844A1157-4376-4F56-DCC4-EA46037699C0}"/>
              </a:ext>
            </a:extLst>
          </p:cNvPr>
          <p:cNvSpPr>
            <a:spLocks noGrp="1"/>
          </p:cNvSpPr>
          <p:nvPr>
            <p:ph type="sldNum" sz="quarter" idx="12"/>
          </p:nvPr>
        </p:nvSpPr>
        <p:spPr/>
        <p:txBody>
          <a:bodyPr/>
          <a:lstStyle/>
          <a:p>
            <a:pPr lvl="0"/>
            <a:fld id="{BC2C4078-C474-4CAD-9D39-BCB872A532DA}" type="slidenum">
              <a:rPr lang="fr-FR" smtClean="0"/>
              <a:t>20</a:t>
            </a:fld>
            <a:endParaRPr lang="fr-FR"/>
          </a:p>
        </p:txBody>
      </p:sp>
    </p:spTree>
    <p:extLst>
      <p:ext uri="{BB962C8B-B14F-4D97-AF65-F5344CB8AC3E}">
        <p14:creationId xmlns:p14="http://schemas.microsoft.com/office/powerpoint/2010/main" val="157269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82" name="ZoneTexte 81"/>
          <p:cNvSpPr txBox="1"/>
          <p:nvPr/>
        </p:nvSpPr>
        <p:spPr>
          <a:xfrm>
            <a:off x="619432" y="875814"/>
            <a:ext cx="8809704" cy="707886"/>
          </a:xfrm>
          <a:prstGeom prst="rect">
            <a:avLst/>
          </a:prstGeom>
          <a:noFill/>
        </p:spPr>
        <p:txBody>
          <a:bodyPr wrap="square" rtlCol="0">
            <a:spAutoFit/>
          </a:bodyPr>
          <a:lstStyle/>
          <a:p>
            <a:r>
              <a:rPr lang="fr-FR" sz="2000" dirty="0"/>
              <a:t>On s’intéresse à l’effet d’une lisière sur la densité de papillons. On utilise à nouveau des </a:t>
            </a:r>
            <a:r>
              <a:rPr lang="fr-FR" sz="2000" dirty="0" err="1"/>
              <a:t>transects</a:t>
            </a:r>
            <a:r>
              <a:rPr lang="fr-FR" sz="2000" dirty="0"/>
              <a:t>. L’effort d’échantillonnage est de 6 </a:t>
            </a:r>
            <a:r>
              <a:rPr lang="fr-FR" sz="2000" dirty="0" err="1"/>
              <a:t>transects</a:t>
            </a:r>
            <a:r>
              <a:rPr lang="fr-FR" sz="2000" dirty="0"/>
              <a:t>. Comment les placer?</a:t>
            </a:r>
          </a:p>
        </p:txBody>
      </p:sp>
      <p:sp>
        <p:nvSpPr>
          <p:cNvPr id="3" name="Forme libre 2"/>
          <p:cNvSpPr/>
          <p:nvPr/>
        </p:nvSpPr>
        <p:spPr>
          <a:xfrm>
            <a:off x="1376516" y="2192594"/>
            <a:ext cx="1356851" cy="4640826"/>
          </a:xfrm>
          <a:custGeom>
            <a:avLst/>
            <a:gdLst>
              <a:gd name="connsiteX0" fmla="*/ 422787 w 1356851"/>
              <a:gd name="connsiteY0" fmla="*/ 0 h 4640826"/>
              <a:gd name="connsiteX1" fmla="*/ 383458 w 1356851"/>
              <a:gd name="connsiteY1" fmla="*/ 58994 h 4640826"/>
              <a:gd name="connsiteX2" fmla="*/ 324464 w 1356851"/>
              <a:gd name="connsiteY2" fmla="*/ 98323 h 4640826"/>
              <a:gd name="connsiteX3" fmla="*/ 275303 w 1356851"/>
              <a:gd name="connsiteY3" fmla="*/ 147484 h 4640826"/>
              <a:gd name="connsiteX4" fmla="*/ 167148 w 1356851"/>
              <a:gd name="connsiteY4" fmla="*/ 235975 h 4640826"/>
              <a:gd name="connsiteX5" fmla="*/ 127819 w 1356851"/>
              <a:gd name="connsiteY5" fmla="*/ 265471 h 4640826"/>
              <a:gd name="connsiteX6" fmla="*/ 68826 w 1356851"/>
              <a:gd name="connsiteY6" fmla="*/ 334297 h 4640826"/>
              <a:gd name="connsiteX7" fmla="*/ 19664 w 1356851"/>
              <a:gd name="connsiteY7" fmla="*/ 432620 h 4640826"/>
              <a:gd name="connsiteX8" fmla="*/ 0 w 1356851"/>
              <a:gd name="connsiteY8" fmla="*/ 471949 h 4640826"/>
              <a:gd name="connsiteX9" fmla="*/ 9832 w 1356851"/>
              <a:gd name="connsiteY9" fmla="*/ 629265 h 4640826"/>
              <a:gd name="connsiteX10" fmla="*/ 58993 w 1356851"/>
              <a:gd name="connsiteY10" fmla="*/ 688258 h 4640826"/>
              <a:gd name="connsiteX11" fmla="*/ 117987 w 1356851"/>
              <a:gd name="connsiteY11" fmla="*/ 796413 h 4640826"/>
              <a:gd name="connsiteX12" fmla="*/ 157316 w 1356851"/>
              <a:gd name="connsiteY12" fmla="*/ 855407 h 4640826"/>
              <a:gd name="connsiteX13" fmla="*/ 245806 w 1356851"/>
              <a:gd name="connsiteY13" fmla="*/ 963562 h 4640826"/>
              <a:gd name="connsiteX14" fmla="*/ 304800 w 1356851"/>
              <a:gd name="connsiteY14" fmla="*/ 1081549 h 4640826"/>
              <a:gd name="connsiteX15" fmla="*/ 324464 w 1356851"/>
              <a:gd name="connsiteY15" fmla="*/ 1120878 h 4640826"/>
              <a:gd name="connsiteX16" fmla="*/ 314632 w 1356851"/>
              <a:gd name="connsiteY16" fmla="*/ 1209368 h 4640826"/>
              <a:gd name="connsiteX17" fmla="*/ 255638 w 1356851"/>
              <a:gd name="connsiteY17" fmla="*/ 1288026 h 4640826"/>
              <a:gd name="connsiteX18" fmla="*/ 216309 w 1356851"/>
              <a:gd name="connsiteY18" fmla="*/ 1347020 h 4640826"/>
              <a:gd name="connsiteX19" fmla="*/ 137651 w 1356851"/>
              <a:gd name="connsiteY19" fmla="*/ 1425678 h 4640826"/>
              <a:gd name="connsiteX20" fmla="*/ 68826 w 1356851"/>
              <a:gd name="connsiteY20" fmla="*/ 1524000 h 4640826"/>
              <a:gd name="connsiteX21" fmla="*/ 58993 w 1356851"/>
              <a:gd name="connsiteY21" fmla="*/ 1553497 h 4640826"/>
              <a:gd name="connsiteX22" fmla="*/ 29496 w 1356851"/>
              <a:gd name="connsiteY22" fmla="*/ 1582994 h 4640826"/>
              <a:gd name="connsiteX23" fmla="*/ 39329 w 1356851"/>
              <a:gd name="connsiteY23" fmla="*/ 1691149 h 4640826"/>
              <a:gd name="connsiteX24" fmla="*/ 88490 w 1356851"/>
              <a:gd name="connsiteY24" fmla="*/ 1740310 h 4640826"/>
              <a:gd name="connsiteX25" fmla="*/ 127819 w 1356851"/>
              <a:gd name="connsiteY25" fmla="*/ 1799304 h 4640826"/>
              <a:gd name="connsiteX26" fmla="*/ 157316 w 1356851"/>
              <a:gd name="connsiteY26" fmla="*/ 1848465 h 4640826"/>
              <a:gd name="connsiteX27" fmla="*/ 186813 w 1356851"/>
              <a:gd name="connsiteY27" fmla="*/ 1936955 h 4640826"/>
              <a:gd name="connsiteX28" fmla="*/ 196645 w 1356851"/>
              <a:gd name="connsiteY28" fmla="*/ 2015613 h 4640826"/>
              <a:gd name="connsiteX29" fmla="*/ 206477 w 1356851"/>
              <a:gd name="connsiteY29" fmla="*/ 2418736 h 4640826"/>
              <a:gd name="connsiteX30" fmla="*/ 255638 w 1356851"/>
              <a:gd name="connsiteY30" fmla="*/ 2448233 h 4640826"/>
              <a:gd name="connsiteX31" fmla="*/ 294967 w 1356851"/>
              <a:gd name="connsiteY31" fmla="*/ 2487562 h 4640826"/>
              <a:gd name="connsiteX32" fmla="*/ 383458 w 1356851"/>
              <a:gd name="connsiteY32" fmla="*/ 2546555 h 4640826"/>
              <a:gd name="connsiteX33" fmla="*/ 462116 w 1356851"/>
              <a:gd name="connsiteY33" fmla="*/ 2605549 h 4640826"/>
              <a:gd name="connsiteX34" fmla="*/ 491613 w 1356851"/>
              <a:gd name="connsiteY34" fmla="*/ 2625213 h 4640826"/>
              <a:gd name="connsiteX35" fmla="*/ 648929 w 1356851"/>
              <a:gd name="connsiteY35" fmla="*/ 2733368 h 4640826"/>
              <a:gd name="connsiteX36" fmla="*/ 717755 w 1356851"/>
              <a:gd name="connsiteY36" fmla="*/ 2772697 h 4640826"/>
              <a:gd name="connsiteX37" fmla="*/ 776748 w 1356851"/>
              <a:gd name="connsiteY37" fmla="*/ 2802194 h 4640826"/>
              <a:gd name="connsiteX38" fmla="*/ 806245 w 1356851"/>
              <a:gd name="connsiteY38" fmla="*/ 2821858 h 4640826"/>
              <a:gd name="connsiteX39" fmla="*/ 865238 w 1356851"/>
              <a:gd name="connsiteY39" fmla="*/ 2851355 h 4640826"/>
              <a:gd name="connsiteX40" fmla="*/ 914400 w 1356851"/>
              <a:gd name="connsiteY40" fmla="*/ 2880852 h 4640826"/>
              <a:gd name="connsiteX41" fmla="*/ 943896 w 1356851"/>
              <a:gd name="connsiteY41" fmla="*/ 2900517 h 4640826"/>
              <a:gd name="connsiteX42" fmla="*/ 973393 w 1356851"/>
              <a:gd name="connsiteY42" fmla="*/ 2910349 h 4640826"/>
              <a:gd name="connsiteX43" fmla="*/ 1022555 w 1356851"/>
              <a:gd name="connsiteY43" fmla="*/ 2949678 h 4640826"/>
              <a:gd name="connsiteX44" fmla="*/ 1052051 w 1356851"/>
              <a:gd name="connsiteY44" fmla="*/ 2969342 h 4640826"/>
              <a:gd name="connsiteX45" fmla="*/ 1179871 w 1356851"/>
              <a:gd name="connsiteY45" fmla="*/ 3116826 h 4640826"/>
              <a:gd name="connsiteX46" fmla="*/ 1278193 w 1356851"/>
              <a:gd name="connsiteY46" fmla="*/ 3234813 h 4640826"/>
              <a:gd name="connsiteX47" fmla="*/ 1356851 w 1356851"/>
              <a:gd name="connsiteY47" fmla="*/ 3323304 h 4640826"/>
              <a:gd name="connsiteX48" fmla="*/ 1347019 w 1356851"/>
              <a:gd name="connsiteY48" fmla="*/ 3362633 h 4640826"/>
              <a:gd name="connsiteX49" fmla="*/ 1307690 w 1356851"/>
              <a:gd name="connsiteY49" fmla="*/ 3401962 h 4640826"/>
              <a:gd name="connsiteX50" fmla="*/ 1179871 w 1356851"/>
              <a:gd name="connsiteY50" fmla="*/ 3500284 h 4640826"/>
              <a:gd name="connsiteX51" fmla="*/ 1120877 w 1356851"/>
              <a:gd name="connsiteY51" fmla="*/ 3559278 h 4640826"/>
              <a:gd name="connsiteX52" fmla="*/ 1061884 w 1356851"/>
              <a:gd name="connsiteY52" fmla="*/ 3598607 h 4640826"/>
              <a:gd name="connsiteX53" fmla="*/ 983226 w 1356851"/>
              <a:gd name="connsiteY53" fmla="*/ 3657600 h 4640826"/>
              <a:gd name="connsiteX54" fmla="*/ 865238 w 1356851"/>
              <a:gd name="connsiteY54" fmla="*/ 3765755 h 4640826"/>
              <a:gd name="connsiteX55" fmla="*/ 737419 w 1356851"/>
              <a:gd name="connsiteY55" fmla="*/ 3854246 h 4640826"/>
              <a:gd name="connsiteX56" fmla="*/ 688258 w 1356851"/>
              <a:gd name="connsiteY56" fmla="*/ 3893575 h 4640826"/>
              <a:gd name="connsiteX57" fmla="*/ 639096 w 1356851"/>
              <a:gd name="connsiteY57" fmla="*/ 3923071 h 4640826"/>
              <a:gd name="connsiteX58" fmla="*/ 560438 w 1356851"/>
              <a:gd name="connsiteY58" fmla="*/ 4001729 h 4640826"/>
              <a:gd name="connsiteX59" fmla="*/ 540774 w 1356851"/>
              <a:gd name="connsiteY59" fmla="*/ 4041058 h 4640826"/>
              <a:gd name="connsiteX60" fmla="*/ 521109 w 1356851"/>
              <a:gd name="connsiteY60" fmla="*/ 4070555 h 4640826"/>
              <a:gd name="connsiteX61" fmla="*/ 511277 w 1356851"/>
              <a:gd name="connsiteY61" fmla="*/ 4100052 h 4640826"/>
              <a:gd name="connsiteX62" fmla="*/ 432619 w 1356851"/>
              <a:gd name="connsiteY62" fmla="*/ 4227871 h 4640826"/>
              <a:gd name="connsiteX63" fmla="*/ 324464 w 1356851"/>
              <a:gd name="connsiteY63" fmla="*/ 4345858 h 4640826"/>
              <a:gd name="connsiteX64" fmla="*/ 285135 w 1356851"/>
              <a:gd name="connsiteY64" fmla="*/ 4385188 h 4640826"/>
              <a:gd name="connsiteX65" fmla="*/ 265471 w 1356851"/>
              <a:gd name="connsiteY65" fmla="*/ 4414684 h 4640826"/>
              <a:gd name="connsiteX66" fmla="*/ 216309 w 1356851"/>
              <a:gd name="connsiteY66" fmla="*/ 4483510 h 4640826"/>
              <a:gd name="connsiteX67" fmla="*/ 206477 w 1356851"/>
              <a:gd name="connsiteY67" fmla="*/ 4513007 h 4640826"/>
              <a:gd name="connsiteX68" fmla="*/ 186813 w 1356851"/>
              <a:gd name="connsiteY68" fmla="*/ 4552336 h 4640826"/>
              <a:gd name="connsiteX69" fmla="*/ 186813 w 1356851"/>
              <a:gd name="connsiteY69" fmla="*/ 4640826 h 464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56851" h="4640826">
                <a:moveTo>
                  <a:pt x="422787" y="0"/>
                </a:moveTo>
                <a:cubicBezTo>
                  <a:pt x="409677" y="19665"/>
                  <a:pt x="400170" y="42282"/>
                  <a:pt x="383458" y="58994"/>
                </a:cubicBezTo>
                <a:cubicBezTo>
                  <a:pt x="366746" y="75706"/>
                  <a:pt x="342756" y="83357"/>
                  <a:pt x="324464" y="98323"/>
                </a:cubicBezTo>
                <a:cubicBezTo>
                  <a:pt x="306528" y="112998"/>
                  <a:pt x="292744" y="132223"/>
                  <a:pt x="275303" y="147484"/>
                </a:cubicBezTo>
                <a:cubicBezTo>
                  <a:pt x="240247" y="178158"/>
                  <a:pt x="203522" y="206876"/>
                  <a:pt x="167148" y="235975"/>
                </a:cubicBezTo>
                <a:cubicBezTo>
                  <a:pt x="154352" y="246212"/>
                  <a:pt x="127819" y="265471"/>
                  <a:pt x="127819" y="265471"/>
                </a:cubicBezTo>
                <a:cubicBezTo>
                  <a:pt x="57359" y="371164"/>
                  <a:pt x="180071" y="191268"/>
                  <a:pt x="68826" y="334297"/>
                </a:cubicBezTo>
                <a:cubicBezTo>
                  <a:pt x="37977" y="373960"/>
                  <a:pt x="39289" y="388464"/>
                  <a:pt x="19664" y="432620"/>
                </a:cubicBezTo>
                <a:cubicBezTo>
                  <a:pt x="13711" y="446014"/>
                  <a:pt x="6555" y="458839"/>
                  <a:pt x="0" y="471949"/>
                </a:cubicBezTo>
                <a:cubicBezTo>
                  <a:pt x="3277" y="524388"/>
                  <a:pt x="-3992" y="578575"/>
                  <a:pt x="9832" y="629265"/>
                </a:cubicBezTo>
                <a:cubicBezTo>
                  <a:pt x="16567" y="653960"/>
                  <a:pt x="43937" y="667557"/>
                  <a:pt x="58993" y="688258"/>
                </a:cubicBezTo>
                <a:cubicBezTo>
                  <a:pt x="92564" y="734419"/>
                  <a:pt x="88269" y="745468"/>
                  <a:pt x="117987" y="796413"/>
                </a:cubicBezTo>
                <a:cubicBezTo>
                  <a:pt x="129895" y="816827"/>
                  <a:pt x="142960" y="836633"/>
                  <a:pt x="157316" y="855407"/>
                </a:cubicBezTo>
                <a:cubicBezTo>
                  <a:pt x="185611" y="892409"/>
                  <a:pt x="224974" y="921899"/>
                  <a:pt x="245806" y="963562"/>
                </a:cubicBezTo>
                <a:lnTo>
                  <a:pt x="304800" y="1081549"/>
                </a:lnTo>
                <a:lnTo>
                  <a:pt x="324464" y="1120878"/>
                </a:lnTo>
                <a:cubicBezTo>
                  <a:pt x="321187" y="1150375"/>
                  <a:pt x="322785" y="1180832"/>
                  <a:pt x="314632" y="1209368"/>
                </a:cubicBezTo>
                <a:cubicBezTo>
                  <a:pt x="300699" y="1258132"/>
                  <a:pt x="282118" y="1253980"/>
                  <a:pt x="255638" y="1288026"/>
                </a:cubicBezTo>
                <a:cubicBezTo>
                  <a:pt x="241128" y="1306682"/>
                  <a:pt x="233021" y="1330308"/>
                  <a:pt x="216309" y="1347020"/>
                </a:cubicBezTo>
                <a:cubicBezTo>
                  <a:pt x="190090" y="1373239"/>
                  <a:pt x="156728" y="1393882"/>
                  <a:pt x="137651" y="1425678"/>
                </a:cubicBezTo>
                <a:cubicBezTo>
                  <a:pt x="97358" y="1492834"/>
                  <a:pt x="120093" y="1459916"/>
                  <a:pt x="68826" y="1524000"/>
                </a:cubicBezTo>
                <a:cubicBezTo>
                  <a:pt x="65548" y="1533832"/>
                  <a:pt x="64742" y="1544873"/>
                  <a:pt x="58993" y="1553497"/>
                </a:cubicBezTo>
                <a:cubicBezTo>
                  <a:pt x="51280" y="1565067"/>
                  <a:pt x="31462" y="1569229"/>
                  <a:pt x="29496" y="1582994"/>
                </a:cubicBezTo>
                <a:cubicBezTo>
                  <a:pt x="24377" y="1618831"/>
                  <a:pt x="26618" y="1657254"/>
                  <a:pt x="39329" y="1691149"/>
                </a:cubicBezTo>
                <a:cubicBezTo>
                  <a:pt x="47466" y="1712848"/>
                  <a:pt x="73815" y="1722374"/>
                  <a:pt x="88490" y="1740310"/>
                </a:cubicBezTo>
                <a:cubicBezTo>
                  <a:pt x="103456" y="1758602"/>
                  <a:pt x="115131" y="1779365"/>
                  <a:pt x="127819" y="1799304"/>
                </a:cubicBezTo>
                <a:cubicBezTo>
                  <a:pt x="138079" y="1815427"/>
                  <a:pt x="149788" y="1830900"/>
                  <a:pt x="157316" y="1848465"/>
                </a:cubicBezTo>
                <a:cubicBezTo>
                  <a:pt x="169564" y="1877043"/>
                  <a:pt x="186813" y="1936955"/>
                  <a:pt x="186813" y="1936955"/>
                </a:cubicBezTo>
                <a:cubicBezTo>
                  <a:pt x="190090" y="1963174"/>
                  <a:pt x="195567" y="1989212"/>
                  <a:pt x="196645" y="2015613"/>
                </a:cubicBezTo>
                <a:cubicBezTo>
                  <a:pt x="202127" y="2149915"/>
                  <a:pt x="188316" y="2285554"/>
                  <a:pt x="206477" y="2418736"/>
                </a:cubicBezTo>
                <a:cubicBezTo>
                  <a:pt x="209059" y="2437671"/>
                  <a:pt x="240553" y="2436500"/>
                  <a:pt x="255638" y="2448233"/>
                </a:cubicBezTo>
                <a:cubicBezTo>
                  <a:pt x="270272" y="2459615"/>
                  <a:pt x="280272" y="2476258"/>
                  <a:pt x="294967" y="2487562"/>
                </a:cubicBezTo>
                <a:cubicBezTo>
                  <a:pt x="323066" y="2509177"/>
                  <a:pt x="355097" y="2525284"/>
                  <a:pt x="383458" y="2546555"/>
                </a:cubicBezTo>
                <a:cubicBezTo>
                  <a:pt x="409677" y="2566220"/>
                  <a:pt x="434846" y="2587370"/>
                  <a:pt x="462116" y="2605549"/>
                </a:cubicBezTo>
                <a:cubicBezTo>
                  <a:pt x="471948" y="2612104"/>
                  <a:pt x="481997" y="2618345"/>
                  <a:pt x="491613" y="2625213"/>
                </a:cubicBezTo>
                <a:cubicBezTo>
                  <a:pt x="557626" y="2672365"/>
                  <a:pt x="549410" y="2676500"/>
                  <a:pt x="648929" y="2733368"/>
                </a:cubicBezTo>
                <a:cubicBezTo>
                  <a:pt x="671871" y="2746478"/>
                  <a:pt x="694490" y="2760170"/>
                  <a:pt x="717755" y="2772697"/>
                </a:cubicBezTo>
                <a:cubicBezTo>
                  <a:pt x="737113" y="2783120"/>
                  <a:pt x="757529" y="2791517"/>
                  <a:pt x="776748" y="2802194"/>
                </a:cubicBezTo>
                <a:cubicBezTo>
                  <a:pt x="787078" y="2807933"/>
                  <a:pt x="795915" y="2816119"/>
                  <a:pt x="806245" y="2821858"/>
                </a:cubicBezTo>
                <a:cubicBezTo>
                  <a:pt x="825464" y="2832535"/>
                  <a:pt x="845937" y="2840827"/>
                  <a:pt x="865238" y="2851355"/>
                </a:cubicBezTo>
                <a:cubicBezTo>
                  <a:pt x="882015" y="2860506"/>
                  <a:pt x="898194" y="2870723"/>
                  <a:pt x="914400" y="2880852"/>
                </a:cubicBezTo>
                <a:cubicBezTo>
                  <a:pt x="924421" y="2887115"/>
                  <a:pt x="933327" y="2895232"/>
                  <a:pt x="943896" y="2900517"/>
                </a:cubicBezTo>
                <a:cubicBezTo>
                  <a:pt x="953166" y="2905152"/>
                  <a:pt x="963561" y="2907072"/>
                  <a:pt x="973393" y="2910349"/>
                </a:cubicBezTo>
                <a:cubicBezTo>
                  <a:pt x="989780" y="2923459"/>
                  <a:pt x="1005766" y="2937087"/>
                  <a:pt x="1022555" y="2949678"/>
                </a:cubicBezTo>
                <a:cubicBezTo>
                  <a:pt x="1032008" y="2956768"/>
                  <a:pt x="1043307" y="2961393"/>
                  <a:pt x="1052051" y="2969342"/>
                </a:cubicBezTo>
                <a:cubicBezTo>
                  <a:pt x="1160254" y="3067708"/>
                  <a:pt x="1101851" y="3018000"/>
                  <a:pt x="1179871" y="3116826"/>
                </a:cubicBezTo>
                <a:cubicBezTo>
                  <a:pt x="1211594" y="3157008"/>
                  <a:pt x="1241993" y="3198613"/>
                  <a:pt x="1278193" y="3234813"/>
                </a:cubicBezTo>
                <a:cubicBezTo>
                  <a:pt x="1332361" y="3288981"/>
                  <a:pt x="1305940" y="3259665"/>
                  <a:pt x="1356851" y="3323304"/>
                </a:cubicBezTo>
                <a:cubicBezTo>
                  <a:pt x="1353574" y="3336414"/>
                  <a:pt x="1354181" y="3351174"/>
                  <a:pt x="1347019" y="3362633"/>
                </a:cubicBezTo>
                <a:cubicBezTo>
                  <a:pt x="1337193" y="3378355"/>
                  <a:pt x="1322001" y="3390176"/>
                  <a:pt x="1307690" y="3401962"/>
                </a:cubicBezTo>
                <a:cubicBezTo>
                  <a:pt x="1266196" y="3436133"/>
                  <a:pt x="1217880" y="3462275"/>
                  <a:pt x="1179871" y="3500284"/>
                </a:cubicBezTo>
                <a:cubicBezTo>
                  <a:pt x="1160206" y="3519949"/>
                  <a:pt x="1142241" y="3541474"/>
                  <a:pt x="1120877" y="3559278"/>
                </a:cubicBezTo>
                <a:cubicBezTo>
                  <a:pt x="1102721" y="3574408"/>
                  <a:pt x="1081116" y="3584870"/>
                  <a:pt x="1061884" y="3598607"/>
                </a:cubicBezTo>
                <a:cubicBezTo>
                  <a:pt x="1035215" y="3617657"/>
                  <a:pt x="1008110" y="3636271"/>
                  <a:pt x="983226" y="3657600"/>
                </a:cubicBezTo>
                <a:cubicBezTo>
                  <a:pt x="884595" y="3742140"/>
                  <a:pt x="965419" y="3691937"/>
                  <a:pt x="865238" y="3765755"/>
                </a:cubicBezTo>
                <a:cubicBezTo>
                  <a:pt x="823520" y="3796495"/>
                  <a:pt x="777884" y="3821874"/>
                  <a:pt x="737419" y="3854246"/>
                </a:cubicBezTo>
                <a:cubicBezTo>
                  <a:pt x="721032" y="3867356"/>
                  <a:pt x="705450" y="3881541"/>
                  <a:pt x="688258" y="3893575"/>
                </a:cubicBezTo>
                <a:cubicBezTo>
                  <a:pt x="672602" y="3904534"/>
                  <a:pt x="653685" y="3910727"/>
                  <a:pt x="639096" y="3923071"/>
                </a:cubicBezTo>
                <a:cubicBezTo>
                  <a:pt x="610790" y="3947022"/>
                  <a:pt x="560438" y="4001729"/>
                  <a:pt x="560438" y="4001729"/>
                </a:cubicBezTo>
                <a:cubicBezTo>
                  <a:pt x="553883" y="4014839"/>
                  <a:pt x="548046" y="4028332"/>
                  <a:pt x="540774" y="4041058"/>
                </a:cubicBezTo>
                <a:cubicBezTo>
                  <a:pt x="534911" y="4051318"/>
                  <a:pt x="526394" y="4059986"/>
                  <a:pt x="521109" y="4070555"/>
                </a:cubicBezTo>
                <a:cubicBezTo>
                  <a:pt x="516474" y="4079825"/>
                  <a:pt x="515360" y="4090526"/>
                  <a:pt x="511277" y="4100052"/>
                </a:cubicBezTo>
                <a:cubicBezTo>
                  <a:pt x="495045" y="4137928"/>
                  <a:pt x="453097" y="4207393"/>
                  <a:pt x="432619" y="4227871"/>
                </a:cubicBezTo>
                <a:cubicBezTo>
                  <a:pt x="344020" y="4316470"/>
                  <a:pt x="451791" y="4206955"/>
                  <a:pt x="324464" y="4345858"/>
                </a:cubicBezTo>
                <a:cubicBezTo>
                  <a:pt x="311936" y="4359525"/>
                  <a:pt x="297201" y="4371111"/>
                  <a:pt x="285135" y="4385188"/>
                </a:cubicBezTo>
                <a:cubicBezTo>
                  <a:pt x="277445" y="4394160"/>
                  <a:pt x="272339" y="4405068"/>
                  <a:pt x="265471" y="4414684"/>
                </a:cubicBezTo>
                <a:cubicBezTo>
                  <a:pt x="204487" y="4500061"/>
                  <a:pt x="262657" y="4413989"/>
                  <a:pt x="216309" y="4483510"/>
                </a:cubicBezTo>
                <a:cubicBezTo>
                  <a:pt x="213032" y="4493342"/>
                  <a:pt x="210560" y="4503481"/>
                  <a:pt x="206477" y="4513007"/>
                </a:cubicBezTo>
                <a:cubicBezTo>
                  <a:pt x="200703" y="4526479"/>
                  <a:pt x="189042" y="4537849"/>
                  <a:pt x="186813" y="4552336"/>
                </a:cubicBezTo>
                <a:cubicBezTo>
                  <a:pt x="182328" y="4581490"/>
                  <a:pt x="186813" y="4611329"/>
                  <a:pt x="186813" y="4640826"/>
                </a:cubicBezTo>
              </a:path>
            </a:pathLst>
          </a:cu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3" name="Connecteur droit 82"/>
          <p:cNvCxnSpPr/>
          <p:nvPr/>
        </p:nvCxnSpPr>
        <p:spPr>
          <a:xfrm>
            <a:off x="530942" y="2753756"/>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752168" y="3555085"/>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752168" y="4277756"/>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1840577" y="5551034"/>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947788" y="6391692"/>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a:off x="1166147" y="4921769"/>
            <a:ext cx="1785579"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9" name="Forme libre 88"/>
          <p:cNvSpPr/>
          <p:nvPr/>
        </p:nvSpPr>
        <p:spPr>
          <a:xfrm>
            <a:off x="6769510" y="2192594"/>
            <a:ext cx="1356851" cy="4640826"/>
          </a:xfrm>
          <a:custGeom>
            <a:avLst/>
            <a:gdLst>
              <a:gd name="connsiteX0" fmla="*/ 422787 w 1356851"/>
              <a:gd name="connsiteY0" fmla="*/ 0 h 4640826"/>
              <a:gd name="connsiteX1" fmla="*/ 383458 w 1356851"/>
              <a:gd name="connsiteY1" fmla="*/ 58994 h 4640826"/>
              <a:gd name="connsiteX2" fmla="*/ 324464 w 1356851"/>
              <a:gd name="connsiteY2" fmla="*/ 98323 h 4640826"/>
              <a:gd name="connsiteX3" fmla="*/ 275303 w 1356851"/>
              <a:gd name="connsiteY3" fmla="*/ 147484 h 4640826"/>
              <a:gd name="connsiteX4" fmla="*/ 167148 w 1356851"/>
              <a:gd name="connsiteY4" fmla="*/ 235975 h 4640826"/>
              <a:gd name="connsiteX5" fmla="*/ 127819 w 1356851"/>
              <a:gd name="connsiteY5" fmla="*/ 265471 h 4640826"/>
              <a:gd name="connsiteX6" fmla="*/ 68826 w 1356851"/>
              <a:gd name="connsiteY6" fmla="*/ 334297 h 4640826"/>
              <a:gd name="connsiteX7" fmla="*/ 19664 w 1356851"/>
              <a:gd name="connsiteY7" fmla="*/ 432620 h 4640826"/>
              <a:gd name="connsiteX8" fmla="*/ 0 w 1356851"/>
              <a:gd name="connsiteY8" fmla="*/ 471949 h 4640826"/>
              <a:gd name="connsiteX9" fmla="*/ 9832 w 1356851"/>
              <a:gd name="connsiteY9" fmla="*/ 629265 h 4640826"/>
              <a:gd name="connsiteX10" fmla="*/ 58993 w 1356851"/>
              <a:gd name="connsiteY10" fmla="*/ 688258 h 4640826"/>
              <a:gd name="connsiteX11" fmla="*/ 117987 w 1356851"/>
              <a:gd name="connsiteY11" fmla="*/ 796413 h 4640826"/>
              <a:gd name="connsiteX12" fmla="*/ 157316 w 1356851"/>
              <a:gd name="connsiteY12" fmla="*/ 855407 h 4640826"/>
              <a:gd name="connsiteX13" fmla="*/ 245806 w 1356851"/>
              <a:gd name="connsiteY13" fmla="*/ 963562 h 4640826"/>
              <a:gd name="connsiteX14" fmla="*/ 304800 w 1356851"/>
              <a:gd name="connsiteY14" fmla="*/ 1081549 h 4640826"/>
              <a:gd name="connsiteX15" fmla="*/ 324464 w 1356851"/>
              <a:gd name="connsiteY15" fmla="*/ 1120878 h 4640826"/>
              <a:gd name="connsiteX16" fmla="*/ 314632 w 1356851"/>
              <a:gd name="connsiteY16" fmla="*/ 1209368 h 4640826"/>
              <a:gd name="connsiteX17" fmla="*/ 255638 w 1356851"/>
              <a:gd name="connsiteY17" fmla="*/ 1288026 h 4640826"/>
              <a:gd name="connsiteX18" fmla="*/ 216309 w 1356851"/>
              <a:gd name="connsiteY18" fmla="*/ 1347020 h 4640826"/>
              <a:gd name="connsiteX19" fmla="*/ 137651 w 1356851"/>
              <a:gd name="connsiteY19" fmla="*/ 1425678 h 4640826"/>
              <a:gd name="connsiteX20" fmla="*/ 68826 w 1356851"/>
              <a:gd name="connsiteY20" fmla="*/ 1524000 h 4640826"/>
              <a:gd name="connsiteX21" fmla="*/ 58993 w 1356851"/>
              <a:gd name="connsiteY21" fmla="*/ 1553497 h 4640826"/>
              <a:gd name="connsiteX22" fmla="*/ 29496 w 1356851"/>
              <a:gd name="connsiteY22" fmla="*/ 1582994 h 4640826"/>
              <a:gd name="connsiteX23" fmla="*/ 39329 w 1356851"/>
              <a:gd name="connsiteY23" fmla="*/ 1691149 h 4640826"/>
              <a:gd name="connsiteX24" fmla="*/ 88490 w 1356851"/>
              <a:gd name="connsiteY24" fmla="*/ 1740310 h 4640826"/>
              <a:gd name="connsiteX25" fmla="*/ 127819 w 1356851"/>
              <a:gd name="connsiteY25" fmla="*/ 1799304 h 4640826"/>
              <a:gd name="connsiteX26" fmla="*/ 157316 w 1356851"/>
              <a:gd name="connsiteY26" fmla="*/ 1848465 h 4640826"/>
              <a:gd name="connsiteX27" fmla="*/ 186813 w 1356851"/>
              <a:gd name="connsiteY27" fmla="*/ 1936955 h 4640826"/>
              <a:gd name="connsiteX28" fmla="*/ 196645 w 1356851"/>
              <a:gd name="connsiteY28" fmla="*/ 2015613 h 4640826"/>
              <a:gd name="connsiteX29" fmla="*/ 206477 w 1356851"/>
              <a:gd name="connsiteY29" fmla="*/ 2418736 h 4640826"/>
              <a:gd name="connsiteX30" fmla="*/ 255638 w 1356851"/>
              <a:gd name="connsiteY30" fmla="*/ 2448233 h 4640826"/>
              <a:gd name="connsiteX31" fmla="*/ 294967 w 1356851"/>
              <a:gd name="connsiteY31" fmla="*/ 2487562 h 4640826"/>
              <a:gd name="connsiteX32" fmla="*/ 383458 w 1356851"/>
              <a:gd name="connsiteY32" fmla="*/ 2546555 h 4640826"/>
              <a:gd name="connsiteX33" fmla="*/ 462116 w 1356851"/>
              <a:gd name="connsiteY33" fmla="*/ 2605549 h 4640826"/>
              <a:gd name="connsiteX34" fmla="*/ 491613 w 1356851"/>
              <a:gd name="connsiteY34" fmla="*/ 2625213 h 4640826"/>
              <a:gd name="connsiteX35" fmla="*/ 648929 w 1356851"/>
              <a:gd name="connsiteY35" fmla="*/ 2733368 h 4640826"/>
              <a:gd name="connsiteX36" fmla="*/ 717755 w 1356851"/>
              <a:gd name="connsiteY36" fmla="*/ 2772697 h 4640826"/>
              <a:gd name="connsiteX37" fmla="*/ 776748 w 1356851"/>
              <a:gd name="connsiteY37" fmla="*/ 2802194 h 4640826"/>
              <a:gd name="connsiteX38" fmla="*/ 806245 w 1356851"/>
              <a:gd name="connsiteY38" fmla="*/ 2821858 h 4640826"/>
              <a:gd name="connsiteX39" fmla="*/ 865238 w 1356851"/>
              <a:gd name="connsiteY39" fmla="*/ 2851355 h 4640826"/>
              <a:gd name="connsiteX40" fmla="*/ 914400 w 1356851"/>
              <a:gd name="connsiteY40" fmla="*/ 2880852 h 4640826"/>
              <a:gd name="connsiteX41" fmla="*/ 943896 w 1356851"/>
              <a:gd name="connsiteY41" fmla="*/ 2900517 h 4640826"/>
              <a:gd name="connsiteX42" fmla="*/ 973393 w 1356851"/>
              <a:gd name="connsiteY42" fmla="*/ 2910349 h 4640826"/>
              <a:gd name="connsiteX43" fmla="*/ 1022555 w 1356851"/>
              <a:gd name="connsiteY43" fmla="*/ 2949678 h 4640826"/>
              <a:gd name="connsiteX44" fmla="*/ 1052051 w 1356851"/>
              <a:gd name="connsiteY44" fmla="*/ 2969342 h 4640826"/>
              <a:gd name="connsiteX45" fmla="*/ 1179871 w 1356851"/>
              <a:gd name="connsiteY45" fmla="*/ 3116826 h 4640826"/>
              <a:gd name="connsiteX46" fmla="*/ 1278193 w 1356851"/>
              <a:gd name="connsiteY46" fmla="*/ 3234813 h 4640826"/>
              <a:gd name="connsiteX47" fmla="*/ 1356851 w 1356851"/>
              <a:gd name="connsiteY47" fmla="*/ 3323304 h 4640826"/>
              <a:gd name="connsiteX48" fmla="*/ 1347019 w 1356851"/>
              <a:gd name="connsiteY48" fmla="*/ 3362633 h 4640826"/>
              <a:gd name="connsiteX49" fmla="*/ 1307690 w 1356851"/>
              <a:gd name="connsiteY49" fmla="*/ 3401962 h 4640826"/>
              <a:gd name="connsiteX50" fmla="*/ 1179871 w 1356851"/>
              <a:gd name="connsiteY50" fmla="*/ 3500284 h 4640826"/>
              <a:gd name="connsiteX51" fmla="*/ 1120877 w 1356851"/>
              <a:gd name="connsiteY51" fmla="*/ 3559278 h 4640826"/>
              <a:gd name="connsiteX52" fmla="*/ 1061884 w 1356851"/>
              <a:gd name="connsiteY52" fmla="*/ 3598607 h 4640826"/>
              <a:gd name="connsiteX53" fmla="*/ 983226 w 1356851"/>
              <a:gd name="connsiteY53" fmla="*/ 3657600 h 4640826"/>
              <a:gd name="connsiteX54" fmla="*/ 865238 w 1356851"/>
              <a:gd name="connsiteY54" fmla="*/ 3765755 h 4640826"/>
              <a:gd name="connsiteX55" fmla="*/ 737419 w 1356851"/>
              <a:gd name="connsiteY55" fmla="*/ 3854246 h 4640826"/>
              <a:gd name="connsiteX56" fmla="*/ 688258 w 1356851"/>
              <a:gd name="connsiteY56" fmla="*/ 3893575 h 4640826"/>
              <a:gd name="connsiteX57" fmla="*/ 639096 w 1356851"/>
              <a:gd name="connsiteY57" fmla="*/ 3923071 h 4640826"/>
              <a:gd name="connsiteX58" fmla="*/ 560438 w 1356851"/>
              <a:gd name="connsiteY58" fmla="*/ 4001729 h 4640826"/>
              <a:gd name="connsiteX59" fmla="*/ 540774 w 1356851"/>
              <a:gd name="connsiteY59" fmla="*/ 4041058 h 4640826"/>
              <a:gd name="connsiteX60" fmla="*/ 521109 w 1356851"/>
              <a:gd name="connsiteY60" fmla="*/ 4070555 h 4640826"/>
              <a:gd name="connsiteX61" fmla="*/ 511277 w 1356851"/>
              <a:gd name="connsiteY61" fmla="*/ 4100052 h 4640826"/>
              <a:gd name="connsiteX62" fmla="*/ 432619 w 1356851"/>
              <a:gd name="connsiteY62" fmla="*/ 4227871 h 4640826"/>
              <a:gd name="connsiteX63" fmla="*/ 324464 w 1356851"/>
              <a:gd name="connsiteY63" fmla="*/ 4345858 h 4640826"/>
              <a:gd name="connsiteX64" fmla="*/ 285135 w 1356851"/>
              <a:gd name="connsiteY64" fmla="*/ 4385188 h 4640826"/>
              <a:gd name="connsiteX65" fmla="*/ 265471 w 1356851"/>
              <a:gd name="connsiteY65" fmla="*/ 4414684 h 4640826"/>
              <a:gd name="connsiteX66" fmla="*/ 216309 w 1356851"/>
              <a:gd name="connsiteY66" fmla="*/ 4483510 h 4640826"/>
              <a:gd name="connsiteX67" fmla="*/ 206477 w 1356851"/>
              <a:gd name="connsiteY67" fmla="*/ 4513007 h 4640826"/>
              <a:gd name="connsiteX68" fmla="*/ 186813 w 1356851"/>
              <a:gd name="connsiteY68" fmla="*/ 4552336 h 4640826"/>
              <a:gd name="connsiteX69" fmla="*/ 186813 w 1356851"/>
              <a:gd name="connsiteY69" fmla="*/ 4640826 h 464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56851" h="4640826">
                <a:moveTo>
                  <a:pt x="422787" y="0"/>
                </a:moveTo>
                <a:cubicBezTo>
                  <a:pt x="409677" y="19665"/>
                  <a:pt x="400170" y="42282"/>
                  <a:pt x="383458" y="58994"/>
                </a:cubicBezTo>
                <a:cubicBezTo>
                  <a:pt x="366746" y="75706"/>
                  <a:pt x="342756" y="83357"/>
                  <a:pt x="324464" y="98323"/>
                </a:cubicBezTo>
                <a:cubicBezTo>
                  <a:pt x="306528" y="112998"/>
                  <a:pt x="292744" y="132223"/>
                  <a:pt x="275303" y="147484"/>
                </a:cubicBezTo>
                <a:cubicBezTo>
                  <a:pt x="240247" y="178158"/>
                  <a:pt x="203522" y="206876"/>
                  <a:pt x="167148" y="235975"/>
                </a:cubicBezTo>
                <a:cubicBezTo>
                  <a:pt x="154352" y="246212"/>
                  <a:pt x="127819" y="265471"/>
                  <a:pt x="127819" y="265471"/>
                </a:cubicBezTo>
                <a:cubicBezTo>
                  <a:pt x="57359" y="371164"/>
                  <a:pt x="180071" y="191268"/>
                  <a:pt x="68826" y="334297"/>
                </a:cubicBezTo>
                <a:cubicBezTo>
                  <a:pt x="37977" y="373960"/>
                  <a:pt x="39289" y="388464"/>
                  <a:pt x="19664" y="432620"/>
                </a:cubicBezTo>
                <a:cubicBezTo>
                  <a:pt x="13711" y="446014"/>
                  <a:pt x="6555" y="458839"/>
                  <a:pt x="0" y="471949"/>
                </a:cubicBezTo>
                <a:cubicBezTo>
                  <a:pt x="3277" y="524388"/>
                  <a:pt x="-3992" y="578575"/>
                  <a:pt x="9832" y="629265"/>
                </a:cubicBezTo>
                <a:cubicBezTo>
                  <a:pt x="16567" y="653960"/>
                  <a:pt x="43937" y="667557"/>
                  <a:pt x="58993" y="688258"/>
                </a:cubicBezTo>
                <a:cubicBezTo>
                  <a:pt x="92564" y="734419"/>
                  <a:pt x="88269" y="745468"/>
                  <a:pt x="117987" y="796413"/>
                </a:cubicBezTo>
                <a:cubicBezTo>
                  <a:pt x="129895" y="816827"/>
                  <a:pt x="142960" y="836633"/>
                  <a:pt x="157316" y="855407"/>
                </a:cubicBezTo>
                <a:cubicBezTo>
                  <a:pt x="185611" y="892409"/>
                  <a:pt x="224974" y="921899"/>
                  <a:pt x="245806" y="963562"/>
                </a:cubicBezTo>
                <a:lnTo>
                  <a:pt x="304800" y="1081549"/>
                </a:lnTo>
                <a:lnTo>
                  <a:pt x="324464" y="1120878"/>
                </a:lnTo>
                <a:cubicBezTo>
                  <a:pt x="321187" y="1150375"/>
                  <a:pt x="322785" y="1180832"/>
                  <a:pt x="314632" y="1209368"/>
                </a:cubicBezTo>
                <a:cubicBezTo>
                  <a:pt x="300699" y="1258132"/>
                  <a:pt x="282118" y="1253980"/>
                  <a:pt x="255638" y="1288026"/>
                </a:cubicBezTo>
                <a:cubicBezTo>
                  <a:pt x="241128" y="1306682"/>
                  <a:pt x="233021" y="1330308"/>
                  <a:pt x="216309" y="1347020"/>
                </a:cubicBezTo>
                <a:cubicBezTo>
                  <a:pt x="190090" y="1373239"/>
                  <a:pt x="156728" y="1393882"/>
                  <a:pt x="137651" y="1425678"/>
                </a:cubicBezTo>
                <a:cubicBezTo>
                  <a:pt x="97358" y="1492834"/>
                  <a:pt x="120093" y="1459916"/>
                  <a:pt x="68826" y="1524000"/>
                </a:cubicBezTo>
                <a:cubicBezTo>
                  <a:pt x="65548" y="1533832"/>
                  <a:pt x="64742" y="1544873"/>
                  <a:pt x="58993" y="1553497"/>
                </a:cubicBezTo>
                <a:cubicBezTo>
                  <a:pt x="51280" y="1565067"/>
                  <a:pt x="31462" y="1569229"/>
                  <a:pt x="29496" y="1582994"/>
                </a:cubicBezTo>
                <a:cubicBezTo>
                  <a:pt x="24377" y="1618831"/>
                  <a:pt x="26618" y="1657254"/>
                  <a:pt x="39329" y="1691149"/>
                </a:cubicBezTo>
                <a:cubicBezTo>
                  <a:pt x="47466" y="1712848"/>
                  <a:pt x="73815" y="1722374"/>
                  <a:pt x="88490" y="1740310"/>
                </a:cubicBezTo>
                <a:cubicBezTo>
                  <a:pt x="103456" y="1758602"/>
                  <a:pt x="115131" y="1779365"/>
                  <a:pt x="127819" y="1799304"/>
                </a:cubicBezTo>
                <a:cubicBezTo>
                  <a:pt x="138079" y="1815427"/>
                  <a:pt x="149788" y="1830900"/>
                  <a:pt x="157316" y="1848465"/>
                </a:cubicBezTo>
                <a:cubicBezTo>
                  <a:pt x="169564" y="1877043"/>
                  <a:pt x="186813" y="1936955"/>
                  <a:pt x="186813" y="1936955"/>
                </a:cubicBezTo>
                <a:cubicBezTo>
                  <a:pt x="190090" y="1963174"/>
                  <a:pt x="195567" y="1989212"/>
                  <a:pt x="196645" y="2015613"/>
                </a:cubicBezTo>
                <a:cubicBezTo>
                  <a:pt x="202127" y="2149915"/>
                  <a:pt x="188316" y="2285554"/>
                  <a:pt x="206477" y="2418736"/>
                </a:cubicBezTo>
                <a:cubicBezTo>
                  <a:pt x="209059" y="2437671"/>
                  <a:pt x="240553" y="2436500"/>
                  <a:pt x="255638" y="2448233"/>
                </a:cubicBezTo>
                <a:cubicBezTo>
                  <a:pt x="270272" y="2459615"/>
                  <a:pt x="280272" y="2476258"/>
                  <a:pt x="294967" y="2487562"/>
                </a:cubicBezTo>
                <a:cubicBezTo>
                  <a:pt x="323066" y="2509177"/>
                  <a:pt x="355097" y="2525284"/>
                  <a:pt x="383458" y="2546555"/>
                </a:cubicBezTo>
                <a:cubicBezTo>
                  <a:pt x="409677" y="2566220"/>
                  <a:pt x="434846" y="2587370"/>
                  <a:pt x="462116" y="2605549"/>
                </a:cubicBezTo>
                <a:cubicBezTo>
                  <a:pt x="471948" y="2612104"/>
                  <a:pt x="481997" y="2618345"/>
                  <a:pt x="491613" y="2625213"/>
                </a:cubicBezTo>
                <a:cubicBezTo>
                  <a:pt x="557626" y="2672365"/>
                  <a:pt x="549410" y="2676500"/>
                  <a:pt x="648929" y="2733368"/>
                </a:cubicBezTo>
                <a:cubicBezTo>
                  <a:pt x="671871" y="2746478"/>
                  <a:pt x="694490" y="2760170"/>
                  <a:pt x="717755" y="2772697"/>
                </a:cubicBezTo>
                <a:cubicBezTo>
                  <a:pt x="737113" y="2783120"/>
                  <a:pt x="757529" y="2791517"/>
                  <a:pt x="776748" y="2802194"/>
                </a:cubicBezTo>
                <a:cubicBezTo>
                  <a:pt x="787078" y="2807933"/>
                  <a:pt x="795915" y="2816119"/>
                  <a:pt x="806245" y="2821858"/>
                </a:cubicBezTo>
                <a:cubicBezTo>
                  <a:pt x="825464" y="2832535"/>
                  <a:pt x="845937" y="2840827"/>
                  <a:pt x="865238" y="2851355"/>
                </a:cubicBezTo>
                <a:cubicBezTo>
                  <a:pt x="882015" y="2860506"/>
                  <a:pt x="898194" y="2870723"/>
                  <a:pt x="914400" y="2880852"/>
                </a:cubicBezTo>
                <a:cubicBezTo>
                  <a:pt x="924421" y="2887115"/>
                  <a:pt x="933327" y="2895232"/>
                  <a:pt x="943896" y="2900517"/>
                </a:cubicBezTo>
                <a:cubicBezTo>
                  <a:pt x="953166" y="2905152"/>
                  <a:pt x="963561" y="2907072"/>
                  <a:pt x="973393" y="2910349"/>
                </a:cubicBezTo>
                <a:cubicBezTo>
                  <a:pt x="989780" y="2923459"/>
                  <a:pt x="1005766" y="2937087"/>
                  <a:pt x="1022555" y="2949678"/>
                </a:cubicBezTo>
                <a:cubicBezTo>
                  <a:pt x="1032008" y="2956768"/>
                  <a:pt x="1043307" y="2961393"/>
                  <a:pt x="1052051" y="2969342"/>
                </a:cubicBezTo>
                <a:cubicBezTo>
                  <a:pt x="1160254" y="3067708"/>
                  <a:pt x="1101851" y="3018000"/>
                  <a:pt x="1179871" y="3116826"/>
                </a:cubicBezTo>
                <a:cubicBezTo>
                  <a:pt x="1211594" y="3157008"/>
                  <a:pt x="1241993" y="3198613"/>
                  <a:pt x="1278193" y="3234813"/>
                </a:cubicBezTo>
                <a:cubicBezTo>
                  <a:pt x="1332361" y="3288981"/>
                  <a:pt x="1305940" y="3259665"/>
                  <a:pt x="1356851" y="3323304"/>
                </a:cubicBezTo>
                <a:cubicBezTo>
                  <a:pt x="1353574" y="3336414"/>
                  <a:pt x="1354181" y="3351174"/>
                  <a:pt x="1347019" y="3362633"/>
                </a:cubicBezTo>
                <a:cubicBezTo>
                  <a:pt x="1337193" y="3378355"/>
                  <a:pt x="1322001" y="3390176"/>
                  <a:pt x="1307690" y="3401962"/>
                </a:cubicBezTo>
                <a:cubicBezTo>
                  <a:pt x="1266196" y="3436133"/>
                  <a:pt x="1217880" y="3462275"/>
                  <a:pt x="1179871" y="3500284"/>
                </a:cubicBezTo>
                <a:cubicBezTo>
                  <a:pt x="1160206" y="3519949"/>
                  <a:pt x="1142241" y="3541474"/>
                  <a:pt x="1120877" y="3559278"/>
                </a:cubicBezTo>
                <a:cubicBezTo>
                  <a:pt x="1102721" y="3574408"/>
                  <a:pt x="1081116" y="3584870"/>
                  <a:pt x="1061884" y="3598607"/>
                </a:cubicBezTo>
                <a:cubicBezTo>
                  <a:pt x="1035215" y="3617657"/>
                  <a:pt x="1008110" y="3636271"/>
                  <a:pt x="983226" y="3657600"/>
                </a:cubicBezTo>
                <a:cubicBezTo>
                  <a:pt x="884595" y="3742140"/>
                  <a:pt x="965419" y="3691937"/>
                  <a:pt x="865238" y="3765755"/>
                </a:cubicBezTo>
                <a:cubicBezTo>
                  <a:pt x="823520" y="3796495"/>
                  <a:pt x="777884" y="3821874"/>
                  <a:pt x="737419" y="3854246"/>
                </a:cubicBezTo>
                <a:cubicBezTo>
                  <a:pt x="721032" y="3867356"/>
                  <a:pt x="705450" y="3881541"/>
                  <a:pt x="688258" y="3893575"/>
                </a:cubicBezTo>
                <a:cubicBezTo>
                  <a:pt x="672602" y="3904534"/>
                  <a:pt x="653685" y="3910727"/>
                  <a:pt x="639096" y="3923071"/>
                </a:cubicBezTo>
                <a:cubicBezTo>
                  <a:pt x="610790" y="3947022"/>
                  <a:pt x="560438" y="4001729"/>
                  <a:pt x="560438" y="4001729"/>
                </a:cubicBezTo>
                <a:cubicBezTo>
                  <a:pt x="553883" y="4014839"/>
                  <a:pt x="548046" y="4028332"/>
                  <a:pt x="540774" y="4041058"/>
                </a:cubicBezTo>
                <a:cubicBezTo>
                  <a:pt x="534911" y="4051318"/>
                  <a:pt x="526394" y="4059986"/>
                  <a:pt x="521109" y="4070555"/>
                </a:cubicBezTo>
                <a:cubicBezTo>
                  <a:pt x="516474" y="4079825"/>
                  <a:pt x="515360" y="4090526"/>
                  <a:pt x="511277" y="4100052"/>
                </a:cubicBezTo>
                <a:cubicBezTo>
                  <a:pt x="495045" y="4137928"/>
                  <a:pt x="453097" y="4207393"/>
                  <a:pt x="432619" y="4227871"/>
                </a:cubicBezTo>
                <a:cubicBezTo>
                  <a:pt x="344020" y="4316470"/>
                  <a:pt x="451791" y="4206955"/>
                  <a:pt x="324464" y="4345858"/>
                </a:cubicBezTo>
                <a:cubicBezTo>
                  <a:pt x="311936" y="4359525"/>
                  <a:pt x="297201" y="4371111"/>
                  <a:pt x="285135" y="4385188"/>
                </a:cubicBezTo>
                <a:cubicBezTo>
                  <a:pt x="277445" y="4394160"/>
                  <a:pt x="272339" y="4405068"/>
                  <a:pt x="265471" y="4414684"/>
                </a:cubicBezTo>
                <a:cubicBezTo>
                  <a:pt x="204487" y="4500061"/>
                  <a:pt x="262657" y="4413989"/>
                  <a:pt x="216309" y="4483510"/>
                </a:cubicBezTo>
                <a:cubicBezTo>
                  <a:pt x="213032" y="4493342"/>
                  <a:pt x="210560" y="4503481"/>
                  <a:pt x="206477" y="4513007"/>
                </a:cubicBezTo>
                <a:cubicBezTo>
                  <a:pt x="200703" y="4526479"/>
                  <a:pt x="189042" y="4537849"/>
                  <a:pt x="186813" y="4552336"/>
                </a:cubicBezTo>
                <a:cubicBezTo>
                  <a:pt x="182328" y="4581490"/>
                  <a:pt x="186813" y="4611329"/>
                  <a:pt x="186813" y="4640826"/>
                </a:cubicBezTo>
              </a:path>
            </a:pathLst>
          </a:cu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4" name="Connecteur droit 93"/>
          <p:cNvCxnSpPr/>
          <p:nvPr/>
        </p:nvCxnSpPr>
        <p:spPr>
          <a:xfrm>
            <a:off x="6075311" y="3584819"/>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074287" y="1698237"/>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6075311" y="5498892"/>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nvCxnSpPr>
        <p:spPr>
          <a:xfrm>
            <a:off x="8607118" y="3555085"/>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8606094" y="1668503"/>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8607118" y="5469158"/>
            <a:ext cx="0" cy="17856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B8853B11-6745-EBAF-1DE6-E1E69942F871}"/>
              </a:ext>
            </a:extLst>
          </p:cNvPr>
          <p:cNvSpPr>
            <a:spLocks noGrp="1"/>
          </p:cNvSpPr>
          <p:nvPr>
            <p:ph type="sldNum" sz="quarter" idx="12"/>
          </p:nvPr>
        </p:nvSpPr>
        <p:spPr/>
        <p:txBody>
          <a:bodyPr/>
          <a:lstStyle/>
          <a:p>
            <a:pPr lvl="0"/>
            <a:fld id="{D73EB851-A589-48F2-8514-FB85A3C8DA34}" type="slidenum">
              <a:rPr lang="fr-FR" smtClean="0"/>
              <a:t>21</a:t>
            </a:fld>
            <a:endParaRPr lang="fr-FR"/>
          </a:p>
        </p:txBody>
      </p:sp>
    </p:spTree>
    <p:extLst>
      <p:ext uri="{BB962C8B-B14F-4D97-AF65-F5344CB8AC3E}">
        <p14:creationId xmlns:p14="http://schemas.microsoft.com/office/powerpoint/2010/main" val="2672720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82" name="ZoneTexte 81"/>
          <p:cNvSpPr txBox="1"/>
          <p:nvPr/>
        </p:nvSpPr>
        <p:spPr>
          <a:xfrm>
            <a:off x="619432" y="875814"/>
            <a:ext cx="8809704" cy="1938992"/>
          </a:xfrm>
          <a:prstGeom prst="rect">
            <a:avLst/>
          </a:prstGeom>
          <a:noFill/>
        </p:spPr>
        <p:txBody>
          <a:bodyPr wrap="square" rtlCol="0">
            <a:spAutoFit/>
          </a:bodyPr>
          <a:lstStyle/>
          <a:p>
            <a:r>
              <a:rPr lang="fr-FR" sz="2000" dirty="0"/>
              <a:t>On veut quantifier la dynamique de floraison d’une plante sur une saison. On ne peut se permettre que 30 relevés.</a:t>
            </a:r>
          </a:p>
          <a:p>
            <a:endParaRPr lang="fr-FR" sz="2000" dirty="0"/>
          </a:p>
          <a:p>
            <a:r>
              <a:rPr lang="fr-FR" sz="2000" dirty="0"/>
              <a:t>Que </a:t>
            </a:r>
            <a:r>
              <a:rPr lang="fr-FR" sz="2000" dirty="0" err="1"/>
              <a:t>vaut-il</a:t>
            </a:r>
            <a:r>
              <a:rPr lang="fr-FR" sz="2000" dirty="0"/>
              <a:t> mieux?</a:t>
            </a:r>
          </a:p>
          <a:p>
            <a:endParaRPr lang="fr-FR" sz="2000" dirty="0"/>
          </a:p>
          <a:p>
            <a:pPr marL="342900" indent="-342900">
              <a:buFont typeface="Wingdings" panose="05000000000000000000" pitchFamily="2" charset="2"/>
              <a:buChar char="Ø"/>
            </a:pPr>
            <a:endParaRPr lang="fr-FR" sz="2000" dirty="0"/>
          </a:p>
        </p:txBody>
      </p:sp>
      <p:cxnSp>
        <p:nvCxnSpPr>
          <p:cNvPr id="7" name="Connecteur droit avec flèche 6"/>
          <p:cNvCxnSpPr/>
          <p:nvPr/>
        </p:nvCxnSpPr>
        <p:spPr>
          <a:xfrm>
            <a:off x="589936" y="5958348"/>
            <a:ext cx="61836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1113" y="6151560"/>
            <a:ext cx="3659271" cy="369332"/>
          </a:xfrm>
          <a:prstGeom prst="rect">
            <a:avLst/>
          </a:prstGeom>
        </p:spPr>
        <p:txBody>
          <a:bodyPr wrap="none">
            <a:spAutoFit/>
          </a:bodyPr>
          <a:lstStyle/>
          <a:p>
            <a:pPr marL="342900" indent="-342900">
              <a:buFont typeface="Wingdings" panose="05000000000000000000" pitchFamily="2" charset="2"/>
              <a:buChar char="Ø"/>
            </a:pPr>
            <a:r>
              <a:rPr lang="fr-FR" dirty="0"/>
              <a:t>30 dates de suivi sur un seul site?</a:t>
            </a:r>
          </a:p>
        </p:txBody>
      </p:sp>
      <p:sp>
        <p:nvSpPr>
          <p:cNvPr id="9" name="Rectangle 8"/>
          <p:cNvSpPr/>
          <p:nvPr/>
        </p:nvSpPr>
        <p:spPr>
          <a:xfrm>
            <a:off x="543868" y="4686553"/>
            <a:ext cx="4144661" cy="369332"/>
          </a:xfrm>
          <a:prstGeom prst="rect">
            <a:avLst/>
          </a:prstGeom>
        </p:spPr>
        <p:txBody>
          <a:bodyPr wrap="none">
            <a:spAutoFit/>
          </a:bodyPr>
          <a:lstStyle/>
          <a:p>
            <a:pPr marL="342900" indent="-342900">
              <a:buFont typeface="Wingdings" panose="05000000000000000000" pitchFamily="2" charset="2"/>
              <a:buChar char="Ø"/>
            </a:pPr>
            <a:r>
              <a:rPr lang="fr-FR" dirty="0"/>
              <a:t>10 dates de suivi sur 3 sites différents?</a:t>
            </a:r>
          </a:p>
        </p:txBody>
      </p:sp>
      <p:sp>
        <p:nvSpPr>
          <p:cNvPr id="10" name="Ellipse 9"/>
          <p:cNvSpPr/>
          <p:nvPr/>
        </p:nvSpPr>
        <p:spPr>
          <a:xfrm>
            <a:off x="622490"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818301"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1014112"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1209923"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1395383" y="5892721"/>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1591194" y="5892721"/>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787005" y="5892721"/>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1982816" y="5892721"/>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2154045"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2349856"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2545667"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2741478"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2956996"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3152807"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348618"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544429" y="58944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3759947"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3955758"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151569"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347380" y="589260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4525272"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4721083"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4936601" y="588996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5132412" y="588996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5328223" y="588996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5524034" y="588996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5739552"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5935363"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6131174"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6326985" y="588813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0" name="Connecteur droit avec flèche 59"/>
          <p:cNvCxnSpPr/>
          <p:nvPr/>
        </p:nvCxnSpPr>
        <p:spPr>
          <a:xfrm>
            <a:off x="668119" y="4449096"/>
            <a:ext cx="61836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689179" y="437303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1276612" y="437303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1853694" y="4371320"/>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2416545" y="437120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Ellipse 90"/>
          <p:cNvSpPr/>
          <p:nvPr/>
        </p:nvSpPr>
        <p:spPr>
          <a:xfrm>
            <a:off x="3023685" y="437303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Ellipse 94"/>
          <p:cNvSpPr/>
          <p:nvPr/>
        </p:nvSpPr>
        <p:spPr>
          <a:xfrm>
            <a:off x="3611118" y="437303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4218258" y="437120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4787772" y="436673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5394912" y="436856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6002052" y="436673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679816" y="400304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p:cNvSpPr/>
          <p:nvPr/>
        </p:nvSpPr>
        <p:spPr>
          <a:xfrm>
            <a:off x="1267249" y="400304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1844331" y="4001326"/>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2407182" y="400120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3014322" y="400304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3601755" y="400304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08895" y="400120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p:cNvSpPr/>
          <p:nvPr/>
        </p:nvSpPr>
        <p:spPr>
          <a:xfrm>
            <a:off x="4778409" y="39967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5549" y="3998573"/>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p:cNvSpPr/>
          <p:nvPr/>
        </p:nvSpPr>
        <p:spPr>
          <a:xfrm>
            <a:off x="5992689" y="3996738"/>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p:cNvSpPr/>
          <p:nvPr/>
        </p:nvSpPr>
        <p:spPr>
          <a:xfrm>
            <a:off x="679816" y="360196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p:cNvSpPr/>
          <p:nvPr/>
        </p:nvSpPr>
        <p:spPr>
          <a:xfrm>
            <a:off x="1267249" y="360196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1844331" y="3600245"/>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p:cNvSpPr/>
          <p:nvPr/>
        </p:nvSpPr>
        <p:spPr>
          <a:xfrm>
            <a:off x="2407182" y="360012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3014322" y="360196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3601755" y="360196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Ellipse 130"/>
          <p:cNvSpPr/>
          <p:nvPr/>
        </p:nvSpPr>
        <p:spPr>
          <a:xfrm>
            <a:off x="4208895" y="360012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Ellipse 131"/>
          <p:cNvSpPr/>
          <p:nvPr/>
        </p:nvSpPr>
        <p:spPr>
          <a:xfrm>
            <a:off x="4778409" y="359565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Ellipse 132"/>
          <p:cNvSpPr/>
          <p:nvPr/>
        </p:nvSpPr>
        <p:spPr>
          <a:xfrm>
            <a:off x="5385549" y="3597492"/>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Ellipse 133"/>
          <p:cNvSpPr/>
          <p:nvPr/>
        </p:nvSpPr>
        <p:spPr>
          <a:xfrm>
            <a:off x="5992689" y="3595657"/>
            <a:ext cx="163257" cy="12782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BA06E703-7C62-7AEF-8ABC-9E05665483C5}"/>
              </a:ext>
            </a:extLst>
          </p:cNvPr>
          <p:cNvSpPr>
            <a:spLocks noGrp="1"/>
          </p:cNvSpPr>
          <p:nvPr>
            <p:ph type="sldNum" sz="quarter" idx="12"/>
          </p:nvPr>
        </p:nvSpPr>
        <p:spPr/>
        <p:txBody>
          <a:bodyPr/>
          <a:lstStyle/>
          <a:p>
            <a:pPr lvl="0"/>
            <a:fld id="{D73EB851-A589-48F2-8514-FB85A3C8DA34}" type="slidenum">
              <a:rPr lang="fr-FR" smtClean="0"/>
              <a:t>22</a:t>
            </a:fld>
            <a:endParaRPr lang="fr-FR"/>
          </a:p>
        </p:txBody>
      </p:sp>
    </p:spTree>
    <p:extLst>
      <p:ext uri="{BB962C8B-B14F-4D97-AF65-F5344CB8AC3E}">
        <p14:creationId xmlns:p14="http://schemas.microsoft.com/office/powerpoint/2010/main" val="175641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75814"/>
            <a:ext cx="9065342" cy="2246769"/>
          </a:xfrm>
          <a:prstGeom prst="rect">
            <a:avLst/>
          </a:prstGeom>
          <a:noFill/>
        </p:spPr>
        <p:txBody>
          <a:bodyPr wrap="square" rtlCol="0">
            <a:spAutoFit/>
          </a:bodyPr>
          <a:lstStyle/>
          <a:p>
            <a:r>
              <a:rPr lang="fr-FR" sz="2000" dirty="0"/>
              <a:t>Souvent, on a besoin de mesurer &gt; 2 variables. </a:t>
            </a:r>
          </a:p>
          <a:p>
            <a:r>
              <a:rPr lang="fr-FR" sz="2000" dirty="0"/>
              <a:t>Dans le cas du tétras, l’habitat a probablement une forte influence sur sa distribution altitudinale. Il parait difficile de ne pas en tenir compte. Problème : l’habitat lui-même est en partie déterminé par l’altitude : </a:t>
            </a:r>
            <a:r>
              <a:rPr lang="fr-FR" sz="2000" b="1" u="sng" dirty="0"/>
              <a:t>habitat et altitude </a:t>
            </a:r>
            <a:r>
              <a:rPr lang="fr-FR" sz="2000" b="1" u="sng" dirty="0" err="1"/>
              <a:t>covarient</a:t>
            </a:r>
            <a:r>
              <a:rPr lang="fr-FR" sz="2000" b="1" u="sng" dirty="0"/>
              <a:t> partiellement</a:t>
            </a:r>
          </a:p>
          <a:p>
            <a:endParaRPr lang="fr-FR" sz="2000" dirty="0"/>
          </a:p>
          <a:p>
            <a:endParaRPr lang="fr-FR" sz="2000" dirty="0"/>
          </a:p>
          <a:p>
            <a:pPr marL="342900" indent="-342900">
              <a:buFont typeface="Wingdings" panose="05000000000000000000" pitchFamily="2" charset="2"/>
              <a:buChar char="Ø"/>
            </a:pPr>
            <a:endParaRPr lang="fr-FR" sz="2000" dirty="0"/>
          </a:p>
        </p:txBody>
      </p:sp>
      <p:pic>
        <p:nvPicPr>
          <p:cNvPr id="69" name="Picture 2" descr="https://cdn.pixabay.com/photo/2021/11/10/07/29/mountain-6783202_12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Connecteur droit avec flèche 88"/>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5" name="Image 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92" name="Image 9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93" name="Image 9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94" name="Image 9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96" name="Image 9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97" name="Image 9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98" name="Image 9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99" name="Image 9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100" name="Image 9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101" name="Image 10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102" name="Image 10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104" name="Image 10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105" name="Image 10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107" name="Image 10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108" name="Image 10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110" name="Image 10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111" name="Image 11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113" name="Image 11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114" name="Image 11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sp>
        <p:nvSpPr>
          <p:cNvPr id="2" name="Espace réservé du numéro de diapositive 1">
            <a:extLst>
              <a:ext uri="{FF2B5EF4-FFF2-40B4-BE49-F238E27FC236}">
                <a16:creationId xmlns:a16="http://schemas.microsoft.com/office/drawing/2014/main" id="{ABC173D8-2F1A-1170-A962-D6A62D070BB9}"/>
              </a:ext>
            </a:extLst>
          </p:cNvPr>
          <p:cNvSpPr>
            <a:spLocks noGrp="1"/>
          </p:cNvSpPr>
          <p:nvPr>
            <p:ph type="sldNum" sz="quarter" idx="12"/>
          </p:nvPr>
        </p:nvSpPr>
        <p:spPr/>
        <p:txBody>
          <a:bodyPr/>
          <a:lstStyle/>
          <a:p>
            <a:pPr lvl="0"/>
            <a:fld id="{D73EB851-A589-48F2-8514-FB85A3C8DA34}" type="slidenum">
              <a:rPr lang="fr-FR" smtClean="0"/>
              <a:t>23</a:t>
            </a:fld>
            <a:endParaRPr lang="fr-FR"/>
          </a:p>
        </p:txBody>
      </p:sp>
    </p:spTree>
    <p:extLst>
      <p:ext uri="{BB962C8B-B14F-4D97-AF65-F5344CB8AC3E}">
        <p14:creationId xmlns:p14="http://schemas.microsoft.com/office/powerpoint/2010/main" val="415394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75814"/>
            <a:ext cx="9065342" cy="1631216"/>
          </a:xfrm>
          <a:prstGeom prst="rect">
            <a:avLst/>
          </a:prstGeom>
          <a:noFill/>
        </p:spPr>
        <p:txBody>
          <a:bodyPr wrap="square" rtlCol="0">
            <a:spAutoFit/>
          </a:bodyPr>
          <a:lstStyle/>
          <a:p>
            <a:r>
              <a:rPr lang="fr-FR" sz="2000" dirty="0"/>
              <a:t>Commençons par un cas plus simple : on veut tester l’effet d’un herbicide sur la diversité floristique dans différents paysages : agricole intensif , agricole extensif,  mosaïque agro-forestière. On dispose de 4 modalités : avec herbicide, sans herbicide, usage modéré de l’herbicide, usage ancien mais désormais arrêté de l’herbicide</a:t>
            </a:r>
          </a:p>
          <a:p>
            <a:endParaRPr lang="fr-FR" sz="2000" dirty="0"/>
          </a:p>
        </p:txBody>
      </p:sp>
      <p:pic>
        <p:nvPicPr>
          <p:cNvPr id="2" name="Imag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5959" y="3514834"/>
            <a:ext cx="2141538" cy="836220"/>
          </a:xfrm>
          <a:prstGeom prst="rect">
            <a:avLst/>
          </a:prstGeom>
        </p:spPr>
      </p:pic>
      <p:pic>
        <p:nvPicPr>
          <p:cNvPr id="41" name="Image 4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5959" y="2592822"/>
            <a:ext cx="2141538" cy="836220"/>
          </a:xfrm>
          <a:prstGeom prst="rect">
            <a:avLst/>
          </a:prstGeom>
        </p:spPr>
      </p:pic>
      <p:pic>
        <p:nvPicPr>
          <p:cNvPr id="42" name="Image 4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5959" y="4531355"/>
            <a:ext cx="2141538" cy="836220"/>
          </a:xfrm>
          <a:prstGeom prst="rect">
            <a:avLst/>
          </a:prstGeom>
        </p:spPr>
      </p:pic>
      <p:pic>
        <p:nvPicPr>
          <p:cNvPr id="43" name="Imag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59" y="5547876"/>
            <a:ext cx="2141538" cy="836220"/>
          </a:xfrm>
          <a:prstGeom prst="rect">
            <a:avLst/>
          </a:prstGeom>
        </p:spPr>
      </p:pic>
      <p:sp>
        <p:nvSpPr>
          <p:cNvPr id="3" name="Triangle isocèle 2"/>
          <p:cNvSpPr/>
          <p:nvPr/>
        </p:nvSpPr>
        <p:spPr>
          <a:xfrm rot="10800000">
            <a:off x="275303" y="2592822"/>
            <a:ext cx="412955" cy="4363780"/>
          </a:xfrm>
          <a:prstGeom prst="triangl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rot="16200000">
            <a:off x="-424934" y="4396140"/>
            <a:ext cx="1219200" cy="369332"/>
          </a:xfrm>
          <a:prstGeom prst="rect">
            <a:avLst/>
          </a:prstGeom>
          <a:noFill/>
        </p:spPr>
        <p:txBody>
          <a:bodyPr wrap="square" rtlCol="0">
            <a:spAutoFit/>
          </a:bodyPr>
          <a:lstStyle/>
          <a:p>
            <a:r>
              <a:rPr lang="fr-FR" dirty="0"/>
              <a:t>herbicide</a:t>
            </a: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3090" y="6384096"/>
            <a:ext cx="2078861" cy="1040888"/>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1086" y="6384096"/>
            <a:ext cx="1721894" cy="1040888"/>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199" y="6384096"/>
            <a:ext cx="1580901" cy="1042551"/>
          </a:xfrm>
          <a:prstGeom prst="rect">
            <a:avLst/>
          </a:prstGeom>
        </p:spPr>
      </p:pic>
      <p:sp>
        <p:nvSpPr>
          <p:cNvPr id="51" name="Ellipse 50"/>
          <p:cNvSpPr/>
          <p:nvPr/>
        </p:nvSpPr>
        <p:spPr>
          <a:xfrm>
            <a:off x="4097412" y="557832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4097412" y="470335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097412" y="375864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4097412" y="280226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6176934" y="5601333"/>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176934" y="472635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6176934" y="378164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6176934" y="2825266"/>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8232317" y="561113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8232317" y="473616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8232317" y="379145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8232317" y="283507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F57C5963-7159-ADA5-A3D6-15561DB1D6EF}"/>
              </a:ext>
            </a:extLst>
          </p:cNvPr>
          <p:cNvSpPr>
            <a:spLocks noGrp="1"/>
          </p:cNvSpPr>
          <p:nvPr>
            <p:ph type="sldNum" sz="quarter" idx="12"/>
          </p:nvPr>
        </p:nvSpPr>
        <p:spPr/>
        <p:txBody>
          <a:bodyPr/>
          <a:lstStyle/>
          <a:p>
            <a:pPr lvl="0"/>
            <a:fld id="{D73EB851-A589-48F2-8514-FB85A3C8DA34}" type="slidenum">
              <a:rPr lang="fr-FR" smtClean="0"/>
              <a:t>24</a:t>
            </a:fld>
            <a:endParaRPr lang="fr-FR"/>
          </a:p>
        </p:txBody>
      </p:sp>
    </p:spTree>
    <p:extLst>
      <p:ext uri="{BB962C8B-B14F-4D97-AF65-F5344CB8AC3E}">
        <p14:creationId xmlns:p14="http://schemas.microsoft.com/office/powerpoint/2010/main" val="41012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75814"/>
            <a:ext cx="9065342" cy="1323439"/>
          </a:xfrm>
          <a:prstGeom prst="rect">
            <a:avLst/>
          </a:prstGeom>
          <a:noFill/>
        </p:spPr>
        <p:txBody>
          <a:bodyPr wrap="square" rtlCol="0">
            <a:spAutoFit/>
          </a:bodyPr>
          <a:lstStyle/>
          <a:p>
            <a:r>
              <a:rPr lang="fr-FR" sz="2000" dirty="0"/>
              <a:t>Problème 1 : il n’y a pas de champ non traité en agriculture intensive</a:t>
            </a:r>
          </a:p>
          <a:p>
            <a:r>
              <a:rPr lang="fr-FR" sz="2000" b="1" dirty="0"/>
              <a:t>Plan d’échantillonnage déséquilibré : on ne peut pas savoir si la diversité floristique observée en agriculture intensive s’explique par le paysage ou le traitement.</a:t>
            </a:r>
          </a:p>
          <a:p>
            <a:endParaRPr lang="fr-FR" sz="2000" dirty="0"/>
          </a:p>
        </p:txBody>
      </p:sp>
      <p:pic>
        <p:nvPicPr>
          <p:cNvPr id="2" name="Imag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5959" y="3514834"/>
            <a:ext cx="2141538" cy="836220"/>
          </a:xfrm>
          <a:prstGeom prst="rect">
            <a:avLst/>
          </a:prstGeom>
        </p:spPr>
      </p:pic>
      <p:pic>
        <p:nvPicPr>
          <p:cNvPr id="41" name="Image 4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5959" y="2592822"/>
            <a:ext cx="2141538" cy="836220"/>
          </a:xfrm>
          <a:prstGeom prst="rect">
            <a:avLst/>
          </a:prstGeom>
        </p:spPr>
      </p:pic>
      <p:pic>
        <p:nvPicPr>
          <p:cNvPr id="42" name="Image 4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5959" y="4531355"/>
            <a:ext cx="2141538" cy="836220"/>
          </a:xfrm>
          <a:prstGeom prst="rect">
            <a:avLst/>
          </a:prstGeom>
        </p:spPr>
      </p:pic>
      <p:pic>
        <p:nvPicPr>
          <p:cNvPr id="43" name="Imag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59" y="5547876"/>
            <a:ext cx="2141538" cy="836220"/>
          </a:xfrm>
          <a:prstGeom prst="rect">
            <a:avLst/>
          </a:prstGeom>
        </p:spPr>
      </p:pic>
      <p:sp>
        <p:nvSpPr>
          <p:cNvPr id="3" name="Triangle isocèle 2"/>
          <p:cNvSpPr/>
          <p:nvPr/>
        </p:nvSpPr>
        <p:spPr>
          <a:xfrm rot="10800000">
            <a:off x="275303" y="2592822"/>
            <a:ext cx="412955" cy="4363780"/>
          </a:xfrm>
          <a:prstGeom prst="triangl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rot="16200000">
            <a:off x="-424934" y="4396140"/>
            <a:ext cx="1219200" cy="369332"/>
          </a:xfrm>
          <a:prstGeom prst="rect">
            <a:avLst/>
          </a:prstGeom>
          <a:noFill/>
        </p:spPr>
        <p:txBody>
          <a:bodyPr wrap="square" rtlCol="0">
            <a:spAutoFit/>
          </a:bodyPr>
          <a:lstStyle/>
          <a:p>
            <a:r>
              <a:rPr lang="fr-FR" dirty="0"/>
              <a:t>herbicide</a:t>
            </a: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3090" y="6384096"/>
            <a:ext cx="2078861" cy="1040888"/>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1086" y="6384096"/>
            <a:ext cx="1721894" cy="1040888"/>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199" y="6384096"/>
            <a:ext cx="1580901" cy="1042551"/>
          </a:xfrm>
          <a:prstGeom prst="rect">
            <a:avLst/>
          </a:prstGeom>
        </p:spPr>
      </p:pic>
      <p:sp>
        <p:nvSpPr>
          <p:cNvPr id="60" name="Ellipse 59"/>
          <p:cNvSpPr/>
          <p:nvPr/>
        </p:nvSpPr>
        <p:spPr>
          <a:xfrm>
            <a:off x="4097412" y="280226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6176934" y="5601333"/>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176934" y="472635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6176934" y="378164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6176934" y="2825266"/>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8232317" y="561113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8232317" y="473616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8232317" y="379145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8232317" y="283507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5D6AE818-5CBF-2EA2-744D-E9605F29B4D2}"/>
              </a:ext>
            </a:extLst>
          </p:cNvPr>
          <p:cNvSpPr>
            <a:spLocks noGrp="1"/>
          </p:cNvSpPr>
          <p:nvPr>
            <p:ph type="sldNum" sz="quarter" idx="12"/>
          </p:nvPr>
        </p:nvSpPr>
        <p:spPr/>
        <p:txBody>
          <a:bodyPr/>
          <a:lstStyle/>
          <a:p>
            <a:pPr lvl="0"/>
            <a:fld id="{D73EB851-A589-48F2-8514-FB85A3C8DA34}" type="slidenum">
              <a:rPr lang="fr-FR" smtClean="0"/>
              <a:t>25</a:t>
            </a:fld>
            <a:endParaRPr lang="fr-FR"/>
          </a:p>
        </p:txBody>
      </p:sp>
    </p:spTree>
    <p:extLst>
      <p:ext uri="{BB962C8B-B14F-4D97-AF65-F5344CB8AC3E}">
        <p14:creationId xmlns:p14="http://schemas.microsoft.com/office/powerpoint/2010/main" val="457070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pic>
        <p:nvPicPr>
          <p:cNvPr id="2" name="Imag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5959" y="3514834"/>
            <a:ext cx="2141538" cy="836220"/>
          </a:xfrm>
          <a:prstGeom prst="rect">
            <a:avLst/>
          </a:prstGeom>
        </p:spPr>
      </p:pic>
      <p:pic>
        <p:nvPicPr>
          <p:cNvPr id="41" name="Image 4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5959" y="2592822"/>
            <a:ext cx="2141538" cy="836220"/>
          </a:xfrm>
          <a:prstGeom prst="rect">
            <a:avLst/>
          </a:prstGeom>
        </p:spPr>
      </p:pic>
      <p:pic>
        <p:nvPicPr>
          <p:cNvPr id="42" name="Image 4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5959" y="4531355"/>
            <a:ext cx="2141538" cy="836220"/>
          </a:xfrm>
          <a:prstGeom prst="rect">
            <a:avLst/>
          </a:prstGeom>
        </p:spPr>
      </p:pic>
      <p:pic>
        <p:nvPicPr>
          <p:cNvPr id="43" name="Imag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59" y="5547876"/>
            <a:ext cx="2141538" cy="836220"/>
          </a:xfrm>
          <a:prstGeom prst="rect">
            <a:avLst/>
          </a:prstGeom>
        </p:spPr>
      </p:pic>
      <p:sp>
        <p:nvSpPr>
          <p:cNvPr id="3" name="Triangle isocèle 2"/>
          <p:cNvSpPr/>
          <p:nvPr/>
        </p:nvSpPr>
        <p:spPr>
          <a:xfrm rot="10800000">
            <a:off x="275303" y="2592822"/>
            <a:ext cx="412955" cy="4363780"/>
          </a:xfrm>
          <a:prstGeom prst="triangl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rot="16200000">
            <a:off x="-424934" y="4396140"/>
            <a:ext cx="1219200" cy="369332"/>
          </a:xfrm>
          <a:prstGeom prst="rect">
            <a:avLst/>
          </a:prstGeom>
          <a:noFill/>
        </p:spPr>
        <p:txBody>
          <a:bodyPr wrap="square" rtlCol="0">
            <a:spAutoFit/>
          </a:bodyPr>
          <a:lstStyle/>
          <a:p>
            <a:r>
              <a:rPr lang="fr-FR" dirty="0"/>
              <a:t>herbicide</a:t>
            </a: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3090" y="6384096"/>
            <a:ext cx="2078861" cy="1040888"/>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1086" y="6384096"/>
            <a:ext cx="1721894" cy="1040888"/>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199" y="6384096"/>
            <a:ext cx="1580901" cy="1042551"/>
          </a:xfrm>
          <a:prstGeom prst="rect">
            <a:avLst/>
          </a:prstGeom>
        </p:spPr>
      </p:pic>
      <p:sp>
        <p:nvSpPr>
          <p:cNvPr id="57" name="Ellipse 56"/>
          <p:cNvSpPr/>
          <p:nvPr/>
        </p:nvSpPr>
        <p:spPr>
          <a:xfrm>
            <a:off x="4097412" y="375864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4097412" y="280226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176934" y="472635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6176934" y="378164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8232317" y="561113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8232317" y="4736161"/>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619432" y="691189"/>
            <a:ext cx="9065342" cy="1938992"/>
          </a:xfrm>
          <a:prstGeom prst="rect">
            <a:avLst/>
          </a:prstGeom>
          <a:noFill/>
        </p:spPr>
        <p:txBody>
          <a:bodyPr wrap="square" rtlCol="0">
            <a:spAutoFit/>
          </a:bodyPr>
          <a:lstStyle/>
          <a:p>
            <a:r>
              <a:rPr lang="fr-FR" sz="2000" dirty="0"/>
              <a:t>Problème 2 : il n’y a pas de champ non traité en agriculture intensive, il n’y a que des niveaux intermédiaires en agriculture extensive, et il n’y a que des champs non traités ou anciennement traités en mosaïques</a:t>
            </a:r>
          </a:p>
          <a:p>
            <a:r>
              <a:rPr lang="fr-FR" sz="2000" b="1" dirty="0"/>
              <a:t>Variables corrélées : le plan d’échantillonnage est déséquilibré, mais il y a de la variation de traitement dans chaque paysage et de la variation de paysage dans chaque traitement. On pourra partiellement séparer les deux effets.</a:t>
            </a:r>
            <a:endParaRPr lang="fr-FR" sz="2000" dirty="0"/>
          </a:p>
        </p:txBody>
      </p:sp>
      <p:sp>
        <p:nvSpPr>
          <p:cNvPr id="5" name="Espace réservé du numéro de diapositive 4">
            <a:extLst>
              <a:ext uri="{FF2B5EF4-FFF2-40B4-BE49-F238E27FC236}">
                <a16:creationId xmlns:a16="http://schemas.microsoft.com/office/drawing/2014/main" id="{DF9C9944-B92D-76EC-7954-948D857FA2B4}"/>
              </a:ext>
            </a:extLst>
          </p:cNvPr>
          <p:cNvSpPr>
            <a:spLocks noGrp="1"/>
          </p:cNvSpPr>
          <p:nvPr>
            <p:ph type="sldNum" sz="quarter" idx="12"/>
          </p:nvPr>
        </p:nvSpPr>
        <p:spPr/>
        <p:txBody>
          <a:bodyPr/>
          <a:lstStyle/>
          <a:p>
            <a:pPr lvl="0"/>
            <a:fld id="{D73EB851-A589-48F2-8514-FB85A3C8DA34}" type="slidenum">
              <a:rPr lang="fr-FR" smtClean="0"/>
              <a:t>26</a:t>
            </a:fld>
            <a:endParaRPr lang="fr-FR"/>
          </a:p>
        </p:txBody>
      </p:sp>
    </p:spTree>
    <p:extLst>
      <p:ext uri="{BB962C8B-B14F-4D97-AF65-F5344CB8AC3E}">
        <p14:creationId xmlns:p14="http://schemas.microsoft.com/office/powerpoint/2010/main" val="2683296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00071"/>
            <a:ext cx="9065342" cy="1938992"/>
          </a:xfrm>
          <a:prstGeom prst="rect">
            <a:avLst/>
          </a:prstGeom>
          <a:noFill/>
        </p:spPr>
        <p:txBody>
          <a:bodyPr wrap="square" rtlCol="0">
            <a:spAutoFit/>
          </a:bodyPr>
          <a:lstStyle/>
          <a:p>
            <a:r>
              <a:rPr lang="fr-FR" sz="2000" dirty="0"/>
              <a:t>Problème 3 : il n’y a pas de champ non ou peu  traité en agriculture intensive, il n’y a pas de champ traité en agriculture extensive, et il n’y a que des traitements intermédiaires en mosaïques. </a:t>
            </a:r>
          </a:p>
          <a:p>
            <a:r>
              <a:rPr lang="fr-FR" sz="2000" b="1" dirty="0"/>
              <a:t>Variables colinéaires : le paysage prédit exactement le niveau de traitement. On ne peut pas séparer les deux effets.</a:t>
            </a:r>
          </a:p>
          <a:p>
            <a:endParaRPr lang="fr-FR" sz="2000" dirty="0"/>
          </a:p>
        </p:txBody>
      </p:sp>
      <p:pic>
        <p:nvPicPr>
          <p:cNvPr id="2" name="Imag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5959" y="3514834"/>
            <a:ext cx="2141538" cy="836220"/>
          </a:xfrm>
          <a:prstGeom prst="rect">
            <a:avLst/>
          </a:prstGeom>
        </p:spPr>
      </p:pic>
      <p:pic>
        <p:nvPicPr>
          <p:cNvPr id="41" name="Image 4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5959" y="2592822"/>
            <a:ext cx="2141538" cy="836220"/>
          </a:xfrm>
          <a:prstGeom prst="rect">
            <a:avLst/>
          </a:prstGeom>
        </p:spPr>
      </p:pic>
      <p:pic>
        <p:nvPicPr>
          <p:cNvPr id="42" name="Image 4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5959" y="4531355"/>
            <a:ext cx="2141538" cy="836220"/>
          </a:xfrm>
          <a:prstGeom prst="rect">
            <a:avLst/>
          </a:prstGeom>
        </p:spPr>
      </p:pic>
      <p:pic>
        <p:nvPicPr>
          <p:cNvPr id="43" name="Imag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59" y="5547876"/>
            <a:ext cx="2141538" cy="836220"/>
          </a:xfrm>
          <a:prstGeom prst="rect">
            <a:avLst/>
          </a:prstGeom>
        </p:spPr>
      </p:pic>
      <p:sp>
        <p:nvSpPr>
          <p:cNvPr id="3" name="Triangle isocèle 2"/>
          <p:cNvSpPr/>
          <p:nvPr/>
        </p:nvSpPr>
        <p:spPr>
          <a:xfrm rot="10800000">
            <a:off x="275303" y="2592822"/>
            <a:ext cx="412955" cy="4363780"/>
          </a:xfrm>
          <a:prstGeom prst="triangl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rot="16200000">
            <a:off x="-424934" y="4396140"/>
            <a:ext cx="1219200" cy="369332"/>
          </a:xfrm>
          <a:prstGeom prst="rect">
            <a:avLst/>
          </a:prstGeom>
          <a:noFill/>
        </p:spPr>
        <p:txBody>
          <a:bodyPr wrap="square" rtlCol="0">
            <a:spAutoFit/>
          </a:bodyPr>
          <a:lstStyle/>
          <a:p>
            <a:r>
              <a:rPr lang="fr-FR" dirty="0"/>
              <a:t>herbicide</a:t>
            </a: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3090" y="6384096"/>
            <a:ext cx="2078861" cy="1040888"/>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1086" y="6384096"/>
            <a:ext cx="1721894" cy="1040888"/>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199" y="6384096"/>
            <a:ext cx="1580901" cy="1042551"/>
          </a:xfrm>
          <a:prstGeom prst="rect">
            <a:avLst/>
          </a:prstGeom>
        </p:spPr>
      </p:pic>
      <p:sp>
        <p:nvSpPr>
          <p:cNvPr id="60" name="Ellipse 59"/>
          <p:cNvSpPr/>
          <p:nvPr/>
        </p:nvSpPr>
        <p:spPr>
          <a:xfrm>
            <a:off x="4097412" y="2802260"/>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6176934" y="378164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8232317" y="5611137"/>
            <a:ext cx="619432" cy="62678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FAF68E4E-37FE-95C2-68DD-983E7CB0EF88}"/>
              </a:ext>
            </a:extLst>
          </p:cNvPr>
          <p:cNvSpPr>
            <a:spLocks noGrp="1"/>
          </p:cNvSpPr>
          <p:nvPr>
            <p:ph type="sldNum" sz="quarter" idx="12"/>
          </p:nvPr>
        </p:nvSpPr>
        <p:spPr/>
        <p:txBody>
          <a:bodyPr/>
          <a:lstStyle/>
          <a:p>
            <a:pPr lvl="0"/>
            <a:fld id="{D73EB851-A589-48F2-8514-FB85A3C8DA34}" type="slidenum">
              <a:rPr lang="fr-FR" smtClean="0"/>
              <a:t>27</a:t>
            </a:fld>
            <a:endParaRPr lang="fr-FR"/>
          </a:p>
        </p:txBody>
      </p:sp>
    </p:spTree>
    <p:extLst>
      <p:ext uri="{BB962C8B-B14F-4D97-AF65-F5344CB8AC3E}">
        <p14:creationId xmlns:p14="http://schemas.microsoft.com/office/powerpoint/2010/main" val="3238217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00071"/>
            <a:ext cx="9065342" cy="1015663"/>
          </a:xfrm>
          <a:prstGeom prst="rect">
            <a:avLst/>
          </a:prstGeom>
          <a:noFill/>
        </p:spPr>
        <p:txBody>
          <a:bodyPr wrap="square" rtlCol="0">
            <a:spAutoFit/>
          </a:bodyPr>
          <a:lstStyle/>
          <a:p>
            <a:r>
              <a:rPr lang="fr-FR" sz="2000" b="1" dirty="0"/>
              <a:t>La condition d’orthogonalité vise aussi à différencier la variabilité des erreurs de mesures et la variabilité écologique étudiée</a:t>
            </a:r>
          </a:p>
          <a:p>
            <a:endParaRPr lang="fr-FR" sz="2000" dirty="0"/>
          </a:p>
        </p:txBody>
      </p:sp>
      <p:pic>
        <p:nvPicPr>
          <p:cNvPr id="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7139" y="27619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89469" y="1682211"/>
            <a:ext cx="888607" cy="923886"/>
          </a:xfrm>
          <a:prstGeom prst="rect">
            <a:avLst/>
          </a:prstGeom>
        </p:spPr>
      </p:pic>
      <p:pic>
        <p:nvPicPr>
          <p:cNvPr id="1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539" y="29143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6407" y="267109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9842" y="300093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9127" y="264651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1527" y="279891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0812" y="279891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433772" y="1641142"/>
            <a:ext cx="888607" cy="923886"/>
          </a:xfrm>
          <a:prstGeom prst="rect">
            <a:avLst/>
          </a:prstGeom>
        </p:spPr>
      </p:pic>
      <p:pic>
        <p:nvPicPr>
          <p:cNvPr id="23" name="Image 22"/>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690158" y="1617215"/>
            <a:ext cx="888607" cy="923886"/>
          </a:xfrm>
          <a:prstGeom prst="rect">
            <a:avLst/>
          </a:prstGeom>
        </p:spPr>
      </p:pic>
      <p:pic>
        <p:nvPicPr>
          <p:cNvPr id="24" name="Image 23"/>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66943" y="1570227"/>
            <a:ext cx="888607" cy="923886"/>
          </a:xfrm>
          <a:prstGeom prst="rect">
            <a:avLst/>
          </a:prstGeom>
        </p:spPr>
      </p:pic>
      <p:pic>
        <p:nvPicPr>
          <p:cNvPr id="25" name="Image 2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586211" y="1570227"/>
            <a:ext cx="888607" cy="923886"/>
          </a:xfrm>
          <a:prstGeom prst="rect">
            <a:avLst/>
          </a:prstGeom>
        </p:spPr>
      </p:pic>
      <p:pic>
        <p:nvPicPr>
          <p:cNvPr id="26" name="Image 25"/>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19382" y="1638110"/>
            <a:ext cx="888607" cy="923886"/>
          </a:xfrm>
          <a:prstGeom prst="rect">
            <a:avLst/>
          </a:prstGeom>
        </p:spPr>
      </p:pic>
      <p:cxnSp>
        <p:nvCxnSpPr>
          <p:cNvPr id="3" name="Connecteur droit avec flèche 2"/>
          <p:cNvCxnSpPr/>
          <p:nvPr/>
        </p:nvCxnSpPr>
        <p:spPr>
          <a:xfrm>
            <a:off x="7111909" y="7030172"/>
            <a:ext cx="2718824" cy="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V="1">
            <a:off x="7106787" y="4797788"/>
            <a:ext cx="0" cy="2249336"/>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8070759" y="7030172"/>
            <a:ext cx="2349910" cy="369332"/>
          </a:xfrm>
          <a:prstGeom prst="rect">
            <a:avLst/>
          </a:prstGeom>
          <a:noFill/>
        </p:spPr>
        <p:txBody>
          <a:bodyPr wrap="square" rtlCol="0">
            <a:spAutoFit/>
          </a:bodyPr>
          <a:lstStyle/>
          <a:p>
            <a:r>
              <a:rPr lang="fr-FR" dirty="0"/>
              <a:t>densité d’arbres</a:t>
            </a:r>
          </a:p>
        </p:txBody>
      </p:sp>
      <p:sp>
        <p:nvSpPr>
          <p:cNvPr id="29" name="ZoneTexte 28"/>
          <p:cNvSpPr txBox="1"/>
          <p:nvPr/>
        </p:nvSpPr>
        <p:spPr>
          <a:xfrm rot="16200000">
            <a:off x="5749728" y="5601265"/>
            <a:ext cx="2349910" cy="369332"/>
          </a:xfrm>
          <a:prstGeom prst="rect">
            <a:avLst/>
          </a:prstGeom>
          <a:noFill/>
        </p:spPr>
        <p:txBody>
          <a:bodyPr wrap="square" rtlCol="0">
            <a:spAutoFit/>
          </a:bodyPr>
          <a:lstStyle/>
          <a:p>
            <a:r>
              <a:rPr lang="fr-FR" dirty="0"/>
              <a:t>abondance de tétras</a:t>
            </a:r>
          </a:p>
        </p:txBody>
      </p:sp>
      <p:cxnSp>
        <p:nvCxnSpPr>
          <p:cNvPr id="31" name="Connecteur droit 30"/>
          <p:cNvCxnSpPr/>
          <p:nvPr/>
        </p:nvCxnSpPr>
        <p:spPr>
          <a:xfrm flipV="1">
            <a:off x="7151835" y="4892389"/>
            <a:ext cx="2152321" cy="1475568"/>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rot="19618197">
            <a:off x="8552603" y="4798755"/>
            <a:ext cx="742335" cy="369332"/>
          </a:xfrm>
          <a:prstGeom prst="rect">
            <a:avLst/>
          </a:prstGeom>
          <a:noFill/>
        </p:spPr>
        <p:txBody>
          <a:bodyPr wrap="square" rtlCol="0">
            <a:spAutoFit/>
          </a:bodyPr>
          <a:lstStyle/>
          <a:p>
            <a:r>
              <a:rPr lang="fr-FR" i="1" dirty="0"/>
              <a:t>réelle</a:t>
            </a:r>
          </a:p>
        </p:txBody>
      </p:sp>
      <p:pic>
        <p:nvPicPr>
          <p:cNvPr id="3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057" y="394672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457" y="409912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0742" y="4099119"/>
            <a:ext cx="838537" cy="511857"/>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8479" y="2902441"/>
            <a:ext cx="1897626" cy="369332"/>
          </a:xfrm>
          <a:prstGeom prst="rect">
            <a:avLst/>
          </a:prstGeom>
          <a:noFill/>
        </p:spPr>
        <p:txBody>
          <a:bodyPr wrap="square" rtlCol="0">
            <a:spAutoFit/>
          </a:bodyPr>
          <a:lstStyle/>
          <a:p>
            <a:r>
              <a:rPr lang="fr-FR" dirty="0"/>
              <a:t>abondance réelle</a:t>
            </a:r>
          </a:p>
        </p:txBody>
      </p:sp>
      <p:sp>
        <p:nvSpPr>
          <p:cNvPr id="42" name="ZoneTexte 41"/>
          <p:cNvSpPr txBox="1"/>
          <p:nvPr/>
        </p:nvSpPr>
        <p:spPr>
          <a:xfrm>
            <a:off x="0" y="2032170"/>
            <a:ext cx="1897626" cy="369332"/>
          </a:xfrm>
          <a:prstGeom prst="rect">
            <a:avLst/>
          </a:prstGeom>
          <a:noFill/>
        </p:spPr>
        <p:txBody>
          <a:bodyPr wrap="square" rtlCol="0">
            <a:spAutoFit/>
          </a:bodyPr>
          <a:lstStyle/>
          <a:p>
            <a:r>
              <a:rPr lang="fr-FR" dirty="0"/>
              <a:t>densité d’arbres</a:t>
            </a:r>
          </a:p>
        </p:txBody>
      </p:sp>
      <p:sp>
        <p:nvSpPr>
          <p:cNvPr id="43" name="ZoneTexte 42"/>
          <p:cNvSpPr txBox="1"/>
          <p:nvPr/>
        </p:nvSpPr>
        <p:spPr>
          <a:xfrm>
            <a:off x="8479" y="4170381"/>
            <a:ext cx="1897626" cy="369332"/>
          </a:xfrm>
          <a:prstGeom prst="rect">
            <a:avLst/>
          </a:prstGeom>
          <a:noFill/>
        </p:spPr>
        <p:txBody>
          <a:bodyPr wrap="square" rtlCol="0">
            <a:spAutoFit/>
          </a:bodyPr>
          <a:lstStyle/>
          <a:p>
            <a:r>
              <a:rPr lang="fr-FR" dirty="0"/>
              <a:t>Comptage</a:t>
            </a:r>
          </a:p>
        </p:txBody>
      </p:sp>
      <p:sp>
        <p:nvSpPr>
          <p:cNvPr id="51" name="Forme libre 50"/>
          <p:cNvSpPr/>
          <p:nvPr/>
        </p:nvSpPr>
        <p:spPr>
          <a:xfrm>
            <a:off x="7187381" y="5709889"/>
            <a:ext cx="2477729" cy="1221853"/>
          </a:xfrm>
          <a:custGeom>
            <a:avLst/>
            <a:gdLst>
              <a:gd name="connsiteX0" fmla="*/ 0 w 2477729"/>
              <a:gd name="connsiteY0" fmla="*/ 671246 h 1221853"/>
              <a:gd name="connsiteX1" fmla="*/ 835742 w 2477729"/>
              <a:gd name="connsiteY1" fmla="*/ 100976 h 1221853"/>
              <a:gd name="connsiteX2" fmla="*/ 1081548 w 2477729"/>
              <a:gd name="connsiteY2" fmla="*/ 12485 h 1221853"/>
              <a:gd name="connsiteX3" fmla="*/ 1455174 w 2477729"/>
              <a:gd name="connsiteY3" fmla="*/ 248459 h 1221853"/>
              <a:gd name="connsiteX4" fmla="*/ 2477729 w 2477729"/>
              <a:gd name="connsiteY4" fmla="*/ 1221853 h 1221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7729" h="1221853">
                <a:moveTo>
                  <a:pt x="0" y="671246"/>
                </a:moveTo>
                <a:cubicBezTo>
                  <a:pt x="327742" y="441007"/>
                  <a:pt x="655484" y="210769"/>
                  <a:pt x="835742" y="100976"/>
                </a:cubicBezTo>
                <a:cubicBezTo>
                  <a:pt x="1016000" y="-8817"/>
                  <a:pt x="978309" y="-12095"/>
                  <a:pt x="1081548" y="12485"/>
                </a:cubicBezTo>
                <a:cubicBezTo>
                  <a:pt x="1184787" y="37065"/>
                  <a:pt x="1222477" y="46898"/>
                  <a:pt x="1455174" y="248459"/>
                </a:cubicBezTo>
                <a:cubicBezTo>
                  <a:pt x="1687871" y="450020"/>
                  <a:pt x="2082800" y="835936"/>
                  <a:pt x="2477729" y="1221853"/>
                </a:cubicBezTo>
              </a:path>
            </a:pathLst>
          </a:cu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p:cNvSpPr txBox="1"/>
          <p:nvPr/>
        </p:nvSpPr>
        <p:spPr>
          <a:xfrm rot="2576629">
            <a:off x="8975997" y="6363800"/>
            <a:ext cx="1017274" cy="369332"/>
          </a:xfrm>
          <a:prstGeom prst="rect">
            <a:avLst/>
          </a:prstGeom>
          <a:noFill/>
        </p:spPr>
        <p:txBody>
          <a:bodyPr wrap="square" rtlCol="0">
            <a:spAutoFit/>
          </a:bodyPr>
          <a:lstStyle/>
          <a:p>
            <a:r>
              <a:rPr lang="fr-FR" i="1" dirty="0"/>
              <a:t>observée</a:t>
            </a:r>
          </a:p>
        </p:txBody>
      </p:sp>
      <p:sp>
        <p:nvSpPr>
          <p:cNvPr id="54" name="ZoneTexte 53"/>
          <p:cNvSpPr txBox="1"/>
          <p:nvPr/>
        </p:nvSpPr>
        <p:spPr>
          <a:xfrm>
            <a:off x="236834" y="5709889"/>
            <a:ext cx="6425150" cy="1477328"/>
          </a:xfrm>
          <a:prstGeom prst="rect">
            <a:avLst/>
          </a:prstGeom>
          <a:noFill/>
        </p:spPr>
        <p:txBody>
          <a:bodyPr wrap="square" rtlCol="0">
            <a:spAutoFit/>
          </a:bodyPr>
          <a:lstStyle/>
          <a:p>
            <a:r>
              <a:rPr lang="fr-FR" dirty="0"/>
              <a:t>En disposant plusieurs comptages par niveau de densité d’arbres, on peut limiter, voire estimer, l’erreur de détection que font les observateurs à cause de la densité des arbres.</a:t>
            </a:r>
          </a:p>
          <a:p>
            <a:endParaRPr lang="fr-FR" dirty="0"/>
          </a:p>
          <a:p>
            <a:r>
              <a:rPr lang="fr-FR" b="1" dirty="0">
                <a:sym typeface="Wingdings" panose="05000000000000000000" pitchFamily="2" charset="2"/>
              </a:rPr>
              <a:t> Eviter que la variable d’intérêt ait une influence sur la mesure</a:t>
            </a:r>
            <a:endParaRPr lang="fr-FR" b="1" dirty="0"/>
          </a:p>
        </p:txBody>
      </p:sp>
      <p:sp>
        <p:nvSpPr>
          <p:cNvPr id="2" name="Espace réservé du numéro de diapositive 1">
            <a:extLst>
              <a:ext uri="{FF2B5EF4-FFF2-40B4-BE49-F238E27FC236}">
                <a16:creationId xmlns:a16="http://schemas.microsoft.com/office/drawing/2014/main" id="{9D13281F-8F0E-BDF0-9CD4-4D891E0527DE}"/>
              </a:ext>
            </a:extLst>
          </p:cNvPr>
          <p:cNvSpPr>
            <a:spLocks noGrp="1"/>
          </p:cNvSpPr>
          <p:nvPr>
            <p:ph type="sldNum" sz="quarter" idx="12"/>
          </p:nvPr>
        </p:nvSpPr>
        <p:spPr/>
        <p:txBody>
          <a:bodyPr/>
          <a:lstStyle/>
          <a:p>
            <a:pPr lvl="0"/>
            <a:fld id="{D73EB851-A589-48F2-8514-FB85A3C8DA34}" type="slidenum">
              <a:rPr lang="fr-FR" smtClean="0"/>
              <a:t>28</a:t>
            </a:fld>
            <a:endParaRPr lang="fr-FR"/>
          </a:p>
        </p:txBody>
      </p:sp>
    </p:spTree>
    <p:extLst>
      <p:ext uri="{BB962C8B-B14F-4D97-AF65-F5344CB8AC3E}">
        <p14:creationId xmlns:p14="http://schemas.microsoft.com/office/powerpoint/2010/main" val="1035757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19432" y="800071"/>
            <a:ext cx="9065342" cy="2554545"/>
          </a:xfrm>
          <a:prstGeom prst="rect">
            <a:avLst/>
          </a:prstGeom>
          <a:noFill/>
        </p:spPr>
        <p:txBody>
          <a:bodyPr wrap="square" rtlCol="0">
            <a:spAutoFit/>
          </a:bodyPr>
          <a:lstStyle/>
          <a:p>
            <a:r>
              <a:rPr lang="fr-FR" sz="2000" dirty="0"/>
              <a:t>1 variable : variabilité disponible à chaque niveau de la variable</a:t>
            </a:r>
          </a:p>
          <a:p>
            <a:endParaRPr lang="fr-FR" sz="2000" dirty="0"/>
          </a:p>
          <a:p>
            <a:r>
              <a:rPr lang="fr-FR" sz="2000" dirty="0">
                <a:latin typeface="Calibri" panose="020F0502020204030204" pitchFamily="34" charset="0"/>
                <a:cs typeface="Calibri" panose="020F0502020204030204" pitchFamily="34" charset="0"/>
              </a:rPr>
              <a:t>≥</a:t>
            </a:r>
            <a:r>
              <a:rPr lang="fr-FR" sz="2000" dirty="0"/>
              <a:t>2 variables : variabilité disponible à chaque croisement de variables</a:t>
            </a:r>
          </a:p>
          <a:p>
            <a:endParaRPr lang="fr-FR" sz="2000" dirty="0"/>
          </a:p>
          <a:p>
            <a:r>
              <a:rPr lang="fr-FR" sz="2000" b="1" dirty="0"/>
              <a:t>Il est impossible de compenser un plan d’échantillonnage déséquilibré ou composé de variables colinéaires par l’analyse. Un ré-échantillonnage est nécessaire, ou, à défaut, il faut réduire l’étendue de la population statistique (et donc de l’inférence).</a:t>
            </a:r>
          </a:p>
          <a:p>
            <a:endParaRPr lang="fr-FR" sz="2000" dirty="0"/>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6115" y="3354616"/>
            <a:ext cx="5220929" cy="3843000"/>
          </a:xfrm>
          <a:prstGeom prst="rect">
            <a:avLst/>
          </a:prstGeom>
        </p:spPr>
      </p:pic>
      <p:sp>
        <p:nvSpPr>
          <p:cNvPr id="11" name="ZoneTexte 10"/>
          <p:cNvSpPr txBox="1"/>
          <p:nvPr/>
        </p:nvSpPr>
        <p:spPr>
          <a:xfrm>
            <a:off x="452284" y="3932903"/>
            <a:ext cx="1533831" cy="369332"/>
          </a:xfrm>
          <a:prstGeom prst="rect">
            <a:avLst/>
          </a:prstGeom>
          <a:noFill/>
        </p:spPr>
        <p:txBody>
          <a:bodyPr wrap="square" rtlCol="0">
            <a:spAutoFit/>
          </a:bodyPr>
          <a:lstStyle/>
          <a:p>
            <a:r>
              <a:rPr lang="fr-FR" dirty="0"/>
              <a:t>cas idéal</a:t>
            </a:r>
          </a:p>
        </p:txBody>
      </p:sp>
      <p:sp>
        <p:nvSpPr>
          <p:cNvPr id="19" name="ZoneTexte 18"/>
          <p:cNvSpPr txBox="1"/>
          <p:nvPr/>
        </p:nvSpPr>
        <p:spPr>
          <a:xfrm>
            <a:off x="515169" y="5656451"/>
            <a:ext cx="1533831" cy="1200329"/>
          </a:xfrm>
          <a:prstGeom prst="rect">
            <a:avLst/>
          </a:prstGeom>
          <a:noFill/>
        </p:spPr>
        <p:txBody>
          <a:bodyPr wrap="square" rtlCol="0">
            <a:spAutoFit/>
          </a:bodyPr>
          <a:lstStyle/>
          <a:p>
            <a:r>
              <a:rPr lang="fr-FR" dirty="0"/>
              <a:t>problème mineur : effet partiellement séparables</a:t>
            </a:r>
          </a:p>
        </p:txBody>
      </p:sp>
      <p:sp>
        <p:nvSpPr>
          <p:cNvPr id="20" name="ZoneTexte 19"/>
          <p:cNvSpPr txBox="1"/>
          <p:nvPr/>
        </p:nvSpPr>
        <p:spPr>
          <a:xfrm>
            <a:off x="7678993" y="3702070"/>
            <a:ext cx="1533831" cy="1200329"/>
          </a:xfrm>
          <a:prstGeom prst="rect">
            <a:avLst/>
          </a:prstGeom>
          <a:noFill/>
        </p:spPr>
        <p:txBody>
          <a:bodyPr wrap="square" rtlCol="0">
            <a:spAutoFit/>
          </a:bodyPr>
          <a:lstStyle/>
          <a:p>
            <a:r>
              <a:rPr lang="fr-FR" dirty="0"/>
              <a:t>problème modéré : effet partiellement séparables</a:t>
            </a:r>
          </a:p>
        </p:txBody>
      </p:sp>
      <p:sp>
        <p:nvSpPr>
          <p:cNvPr id="21" name="ZoneTexte 20"/>
          <p:cNvSpPr txBox="1"/>
          <p:nvPr/>
        </p:nvSpPr>
        <p:spPr>
          <a:xfrm>
            <a:off x="7806811" y="5840586"/>
            <a:ext cx="1533831" cy="1200329"/>
          </a:xfrm>
          <a:prstGeom prst="rect">
            <a:avLst/>
          </a:prstGeom>
          <a:noFill/>
        </p:spPr>
        <p:txBody>
          <a:bodyPr wrap="square" rtlCol="0">
            <a:spAutoFit/>
          </a:bodyPr>
          <a:lstStyle/>
          <a:p>
            <a:r>
              <a:rPr lang="fr-FR" dirty="0"/>
              <a:t>problème insoluble : effets confondus</a:t>
            </a:r>
          </a:p>
        </p:txBody>
      </p:sp>
      <p:sp>
        <p:nvSpPr>
          <p:cNvPr id="2" name="Espace réservé du numéro de diapositive 1">
            <a:extLst>
              <a:ext uri="{FF2B5EF4-FFF2-40B4-BE49-F238E27FC236}">
                <a16:creationId xmlns:a16="http://schemas.microsoft.com/office/drawing/2014/main" id="{C511A6EF-7507-10D1-D562-FD03CA614BE5}"/>
              </a:ext>
            </a:extLst>
          </p:cNvPr>
          <p:cNvSpPr>
            <a:spLocks noGrp="1"/>
          </p:cNvSpPr>
          <p:nvPr>
            <p:ph type="sldNum" sz="quarter" idx="12"/>
          </p:nvPr>
        </p:nvSpPr>
        <p:spPr/>
        <p:txBody>
          <a:bodyPr/>
          <a:lstStyle/>
          <a:p>
            <a:pPr lvl="0"/>
            <a:fld id="{D73EB851-A589-48F2-8514-FB85A3C8DA34}" type="slidenum">
              <a:rPr lang="fr-FR" smtClean="0"/>
              <a:t>29</a:t>
            </a:fld>
            <a:endParaRPr lang="fr-FR"/>
          </a:p>
        </p:txBody>
      </p:sp>
    </p:spTree>
    <p:extLst>
      <p:ext uri="{BB962C8B-B14F-4D97-AF65-F5344CB8AC3E}">
        <p14:creationId xmlns:p14="http://schemas.microsoft.com/office/powerpoint/2010/main" val="351995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bg>
      <p:bgPr>
        <a:solidFill>
          <a:schemeClr val="bg1"/>
        </a:solidFill>
        <a:effectLst/>
      </p:bgPr>
    </p:bg>
    <p:spTree>
      <p:nvGrpSpPr>
        <p:cNvPr id="1" name=""/>
        <p:cNvGrpSpPr/>
        <p:nvPr/>
      </p:nvGrpSpPr>
      <p:grpSpPr>
        <a:xfrm>
          <a:off x="0" y="0"/>
          <a:ext cx="0" cy="0"/>
          <a:chOff x="0" y="0"/>
          <a:chExt cx="0" cy="0"/>
        </a:xfrm>
      </p:grpSpPr>
      <p:sp>
        <p:nvSpPr>
          <p:cNvPr id="4" name="ZoneTexte 3"/>
          <p:cNvSpPr txBox="1"/>
          <p:nvPr/>
        </p:nvSpPr>
        <p:spPr>
          <a:xfrm>
            <a:off x="566168" y="2420180"/>
            <a:ext cx="9071640" cy="4384440"/>
          </a:xfrm>
          <a:prstGeom prst="rect">
            <a:avLst/>
          </a:prstGeom>
          <a:noFill/>
          <a:ln>
            <a:noFill/>
          </a:ln>
        </p:spPr>
        <p:txBody>
          <a:bodyPr lIns="0" tIns="0" rIns="0" bIns="0" anchor="ctr"/>
          <a:lstStyle/>
          <a:p>
            <a:pPr marL="0" marR="0" lvl="0" indent="0" algn="ctr" rtl="0" hangingPunct="0">
              <a:buNone/>
              <a:tabLst/>
            </a:pPr>
            <a:r>
              <a:rPr lang="fr-FR" sz="2600" b="0" i="0" u="none" strike="noStrike" kern="1200" cap="none" dirty="0">
                <a:ln>
                  <a:noFill/>
                </a:ln>
                <a:latin typeface="+mj-lt"/>
                <a:ea typeface="Calibri" pitchFamily="34"/>
                <a:cs typeface="Calibri" pitchFamily="34"/>
              </a:rPr>
              <a:t>« Chaque fois que nous </a:t>
            </a:r>
            <a:r>
              <a:rPr lang="fr-FR" sz="2800" b="1" i="0" u="sng" strike="noStrike" kern="1200" cap="none" dirty="0">
                <a:ln>
                  <a:noFill/>
                </a:ln>
                <a:latin typeface="+mj-lt"/>
                <a:ea typeface="Calibri" pitchFamily="34"/>
                <a:cs typeface="Calibri" pitchFamily="34"/>
              </a:rPr>
              <a:t>posons un problème</a:t>
            </a:r>
            <a:r>
              <a:rPr lang="fr-FR" sz="2600" b="0" i="0" u="none" strike="noStrike" kern="1200" cap="none" dirty="0">
                <a:ln>
                  <a:noFill/>
                </a:ln>
                <a:latin typeface="+mj-lt"/>
                <a:ea typeface="Calibri" pitchFamily="34"/>
                <a:cs typeface="Calibri" pitchFamily="34"/>
              </a:rPr>
              <a:t>, chaque fois que nous essayons de réfléchir, nous avons (...) à notre disposition la totalité des </a:t>
            </a:r>
            <a:r>
              <a:rPr lang="fr-FR" sz="2800" b="1" i="0" u="sng" strike="noStrike" kern="1200" cap="none" dirty="0">
                <a:ln>
                  <a:noFill/>
                </a:ln>
                <a:latin typeface="+mj-lt"/>
                <a:ea typeface="Calibri" pitchFamily="34"/>
                <a:cs typeface="Calibri" pitchFamily="34"/>
              </a:rPr>
              <a:t>expériences possibles</a:t>
            </a:r>
            <a:r>
              <a:rPr lang="fr-FR" sz="2600" b="0" i="0" u="none" strike="noStrike" kern="1200" cap="none" dirty="0">
                <a:ln>
                  <a:noFill/>
                </a:ln>
                <a:latin typeface="+mj-lt"/>
                <a:ea typeface="Calibri" pitchFamily="34"/>
                <a:cs typeface="Calibri" pitchFamily="34"/>
              </a:rPr>
              <a:t>, et par conséquent nous risquons d'être noyés dans une espèce de magma de </a:t>
            </a:r>
            <a:r>
              <a:rPr lang="fr-FR" sz="2800" b="1" i="0" u="sng" strike="noStrike" kern="1200" cap="none" dirty="0">
                <a:ln>
                  <a:noFill/>
                </a:ln>
                <a:latin typeface="+mj-lt"/>
                <a:ea typeface="Calibri" pitchFamily="34"/>
                <a:cs typeface="Calibri" pitchFamily="34"/>
              </a:rPr>
              <a:t>poussière de phénomènes</a:t>
            </a:r>
            <a:r>
              <a:rPr lang="fr-FR" sz="2600" b="0" i="0" u="none" strike="noStrike" kern="1200" cap="none" dirty="0">
                <a:ln>
                  <a:noFill/>
                </a:ln>
                <a:latin typeface="+mj-lt"/>
                <a:ea typeface="Calibri" pitchFamily="34"/>
                <a:cs typeface="Calibri" pitchFamily="34"/>
              </a:rPr>
              <a:t>, qui nous confronterait à un immense désordre (…) »</a:t>
            </a:r>
          </a:p>
          <a:p>
            <a:pPr marL="0" marR="0" lvl="0" indent="0" algn="ctr" rtl="0" hangingPunct="0">
              <a:buNone/>
              <a:tabLst/>
            </a:pPr>
            <a:endParaRPr lang="fr-FR" sz="2600" b="0" i="0" u="none" strike="noStrike" kern="1200" cap="none" dirty="0">
              <a:ln>
                <a:noFill/>
              </a:ln>
              <a:latin typeface="+mj-lt"/>
              <a:ea typeface="Calibri" pitchFamily="34"/>
              <a:cs typeface="Calibri" pitchFamily="34"/>
            </a:endParaRPr>
          </a:p>
          <a:p>
            <a:pPr marL="0" marR="0" lvl="0" indent="0" algn="ctr" rtl="0" hangingPunct="0">
              <a:buNone/>
              <a:tabLst/>
            </a:pPr>
            <a:endParaRPr lang="fr-FR" sz="2600" b="0" i="0" u="none" strike="noStrike" kern="1200" cap="none" dirty="0">
              <a:ln>
                <a:noFill/>
              </a:ln>
              <a:latin typeface="+mj-lt"/>
              <a:ea typeface="Calibri" pitchFamily="34"/>
              <a:cs typeface="Calibri" pitchFamily="34"/>
            </a:endParaRPr>
          </a:p>
        </p:txBody>
      </p:sp>
      <p:sp>
        <p:nvSpPr>
          <p:cNvPr id="8" name="Rectangle 7"/>
          <p:cNvSpPr/>
          <p:nvPr/>
        </p:nvSpPr>
        <p:spPr>
          <a:xfrm>
            <a:off x="7899173" y="5374811"/>
            <a:ext cx="2063385" cy="369332"/>
          </a:xfrm>
          <a:prstGeom prst="rect">
            <a:avLst/>
          </a:prstGeom>
        </p:spPr>
        <p:txBody>
          <a:bodyPr wrap="none">
            <a:spAutoFit/>
          </a:bodyPr>
          <a:lstStyle/>
          <a:p>
            <a:pPr lvl="0" algn="ctr" hangingPunct="0"/>
            <a:r>
              <a:rPr lang="fr-FR" dirty="0">
                <a:ea typeface="Calibri" pitchFamily="34"/>
                <a:cs typeface="Calibri" pitchFamily="34"/>
              </a:rPr>
              <a:t>Claude Lévi-Strauss</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82" y="186813"/>
            <a:ext cx="2065987" cy="2385653"/>
          </a:xfrm>
          <a:prstGeom prst="rect">
            <a:avLst/>
          </a:prstGeom>
          <a:effectLst>
            <a:softEdge rad="63500"/>
          </a:effectLst>
        </p:spPr>
      </p:pic>
      <p:sp>
        <p:nvSpPr>
          <p:cNvPr id="2" name="Espace réservé du numéro de diapositive 1">
            <a:extLst>
              <a:ext uri="{FF2B5EF4-FFF2-40B4-BE49-F238E27FC236}">
                <a16:creationId xmlns:a16="http://schemas.microsoft.com/office/drawing/2014/main" id="{726F6149-DC6B-5093-9821-C8322BD30646}"/>
              </a:ext>
            </a:extLst>
          </p:cNvPr>
          <p:cNvSpPr>
            <a:spLocks noGrp="1"/>
          </p:cNvSpPr>
          <p:nvPr>
            <p:ph type="sldNum" sz="quarter" idx="12"/>
          </p:nvPr>
        </p:nvSpPr>
        <p:spPr/>
        <p:txBody>
          <a:bodyPr/>
          <a:lstStyle/>
          <a:p>
            <a:pPr lvl="0"/>
            <a:fld id="{BC2C4078-C474-4CAD-9D39-BCB872A532DA}" type="slidenum">
              <a:rPr lang="fr-FR" smtClean="0"/>
              <a:t>3</a:t>
            </a:fld>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a:off x="621486" y="767047"/>
            <a:ext cx="9065342" cy="2246769"/>
          </a:xfrm>
          <a:prstGeom prst="rect">
            <a:avLst/>
          </a:prstGeom>
          <a:noFill/>
        </p:spPr>
        <p:txBody>
          <a:bodyPr wrap="square" rtlCol="0">
            <a:spAutoFit/>
          </a:bodyPr>
          <a:lstStyle/>
          <a:p>
            <a:r>
              <a:rPr lang="fr-FR" sz="2000" dirty="0"/>
              <a:t>Variable d’intérêt : altitude</a:t>
            </a:r>
          </a:p>
          <a:p>
            <a:r>
              <a:rPr lang="fr-FR" sz="2000" dirty="0"/>
              <a:t>Variable à contrôler : habitat</a:t>
            </a:r>
          </a:p>
          <a:p>
            <a:r>
              <a:rPr lang="fr-FR" sz="2000" dirty="0"/>
              <a:t>Effet confondant possible : effet de l’habitat sur la détection des tétras.</a:t>
            </a:r>
          </a:p>
          <a:p>
            <a:r>
              <a:rPr lang="fr-FR" sz="2000" b="1" dirty="0"/>
              <a:t>On ne dispose que de 25 </a:t>
            </a:r>
            <a:r>
              <a:rPr lang="fr-FR" sz="2000" b="1" dirty="0" err="1"/>
              <a:t>transects</a:t>
            </a:r>
            <a:r>
              <a:rPr lang="fr-FR" sz="2000" b="1" dirty="0"/>
              <a:t>. Comment les placer?</a:t>
            </a:r>
          </a:p>
          <a:p>
            <a:endParaRPr lang="fr-FR" sz="2000" dirty="0"/>
          </a:p>
          <a:p>
            <a:endParaRPr lang="fr-FR" sz="2000" dirty="0"/>
          </a:p>
          <a:p>
            <a:pPr marL="342900" indent="-342900">
              <a:buFont typeface="Wingdings" panose="05000000000000000000" pitchFamily="2" charset="2"/>
              <a:buChar char="Ø"/>
            </a:pPr>
            <a:endParaRPr lang="fr-FR" sz="2000" dirty="0"/>
          </a:p>
        </p:txBody>
      </p:sp>
      <p:pic>
        <p:nvPicPr>
          <p:cNvPr id="69" name="Picture 2" descr="https://cdn.pixabay.com/photo/2021/11/10/07/29/mountain-6783202_12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Connecteur droit avec flèche 88"/>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5" name="Image 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92" name="Image 9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93" name="Image 9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94" name="Image 9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96" name="Image 9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97" name="Image 9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98" name="Image 9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99" name="Image 9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100" name="Image 9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101" name="Image 10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102" name="Image 10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104" name="Image 10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105" name="Image 10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107" name="Image 10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108" name="Image 10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110" name="Image 10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111" name="Image 11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113" name="Image 11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114" name="Image 11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sp>
        <p:nvSpPr>
          <p:cNvPr id="2" name="Espace réservé du numéro de diapositive 1">
            <a:extLst>
              <a:ext uri="{FF2B5EF4-FFF2-40B4-BE49-F238E27FC236}">
                <a16:creationId xmlns:a16="http://schemas.microsoft.com/office/drawing/2014/main" id="{E90B4C7A-54C8-EB26-4A6B-72BDEF841BF4}"/>
              </a:ext>
            </a:extLst>
          </p:cNvPr>
          <p:cNvSpPr>
            <a:spLocks noGrp="1"/>
          </p:cNvSpPr>
          <p:nvPr>
            <p:ph type="sldNum" sz="quarter" idx="12"/>
          </p:nvPr>
        </p:nvSpPr>
        <p:spPr/>
        <p:txBody>
          <a:bodyPr/>
          <a:lstStyle/>
          <a:p>
            <a:pPr lvl="0"/>
            <a:fld id="{D73EB851-A589-48F2-8514-FB85A3C8DA34}" type="slidenum">
              <a:rPr lang="fr-FR" smtClean="0"/>
              <a:t>30</a:t>
            </a:fld>
            <a:endParaRPr lang="fr-FR"/>
          </a:p>
        </p:txBody>
      </p:sp>
    </p:spTree>
    <p:extLst>
      <p:ext uri="{BB962C8B-B14F-4D97-AF65-F5344CB8AC3E}">
        <p14:creationId xmlns:p14="http://schemas.microsoft.com/office/powerpoint/2010/main" val="4064057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68" name="ZoneTexte 67"/>
          <p:cNvSpPr txBox="1"/>
          <p:nvPr/>
        </p:nvSpPr>
        <p:spPr>
          <a:xfrm rot="16200000">
            <a:off x="-140676" y="3880075"/>
            <a:ext cx="1094415" cy="400110"/>
          </a:xfrm>
          <a:prstGeom prst="rect">
            <a:avLst/>
          </a:prstGeom>
          <a:noFill/>
        </p:spPr>
        <p:txBody>
          <a:bodyPr wrap="square" rtlCol="0">
            <a:spAutoFit/>
          </a:bodyPr>
          <a:lstStyle/>
          <a:p>
            <a:r>
              <a:rPr lang="fr-FR" sz="2000" dirty="0"/>
              <a:t>Altitude</a:t>
            </a:r>
          </a:p>
        </p:txBody>
      </p:sp>
      <p:sp>
        <p:nvSpPr>
          <p:cNvPr id="57" name="ZoneTexte 56"/>
          <p:cNvSpPr txBox="1"/>
          <p:nvPr/>
        </p:nvSpPr>
        <p:spPr>
          <a:xfrm>
            <a:off x="1540026" y="1529398"/>
            <a:ext cx="1006147" cy="400110"/>
          </a:xfrm>
          <a:prstGeom prst="rect">
            <a:avLst/>
          </a:prstGeom>
          <a:noFill/>
        </p:spPr>
        <p:txBody>
          <a:bodyPr wrap="square" rtlCol="0">
            <a:spAutoFit/>
          </a:bodyPr>
          <a:lstStyle/>
          <a:p>
            <a:r>
              <a:rPr lang="fr-FR" sz="2000" dirty="0"/>
              <a:t>Habitat</a:t>
            </a:r>
          </a:p>
        </p:txBody>
      </p:sp>
      <p:sp>
        <p:nvSpPr>
          <p:cNvPr id="6" name="Rectangle 5"/>
          <p:cNvSpPr/>
          <p:nvPr/>
        </p:nvSpPr>
        <p:spPr>
          <a:xfrm>
            <a:off x="623759" y="2586360"/>
            <a:ext cx="3263847" cy="2610964"/>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259" y="41051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7342" y="366771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2821" y="320293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509" y="274971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509" y="463385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7607" y="41051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1690" y="366771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7169" y="320293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1857" y="274971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1857" y="463385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1788" y="41051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5871" y="366771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51350" y="320293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6038" y="274971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6038" y="463385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6137" y="410342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40220" y="366600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699" y="320121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0387" y="274799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0387" y="463213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98487" y="410915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2570" y="367173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98049" y="32069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92737" y="275372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92737" y="463786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30" name="Image 129"/>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98451" y="2022656"/>
            <a:ext cx="593207" cy="616758"/>
          </a:xfrm>
          <a:prstGeom prst="rect">
            <a:avLst/>
          </a:prstGeom>
        </p:spPr>
      </p:pic>
      <p:pic>
        <p:nvPicPr>
          <p:cNvPr id="131" name="Image 130"/>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952966" y="2034998"/>
            <a:ext cx="593207" cy="616758"/>
          </a:xfrm>
          <a:prstGeom prst="rect">
            <a:avLst/>
          </a:prstGeom>
        </p:spPr>
      </p:pic>
      <p:pic>
        <p:nvPicPr>
          <p:cNvPr id="132" name="Image 13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137180" y="1957954"/>
            <a:ext cx="593207" cy="616758"/>
          </a:xfrm>
          <a:prstGeom prst="rect">
            <a:avLst/>
          </a:prstGeom>
        </p:spPr>
      </p:pic>
      <p:pic>
        <p:nvPicPr>
          <p:cNvPr id="133" name="Image 132"/>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45806" y="2092153"/>
            <a:ext cx="593207" cy="616758"/>
          </a:xfrm>
          <a:prstGeom prst="rect">
            <a:avLst/>
          </a:prstGeom>
        </p:spPr>
      </p:pic>
      <p:pic>
        <p:nvPicPr>
          <p:cNvPr id="134" name="Image 133"/>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177881" y="1999954"/>
            <a:ext cx="593207" cy="616758"/>
          </a:xfrm>
          <a:prstGeom prst="rect">
            <a:avLst/>
          </a:prstGeom>
        </p:spPr>
      </p:pic>
      <p:pic>
        <p:nvPicPr>
          <p:cNvPr id="135" name="Image 13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966571" y="1875699"/>
            <a:ext cx="593207" cy="616758"/>
          </a:xfrm>
          <a:prstGeom prst="rect">
            <a:avLst/>
          </a:prstGeom>
        </p:spPr>
      </p:pic>
      <p:sp>
        <p:nvSpPr>
          <p:cNvPr id="8" name="ZoneTexte 7"/>
          <p:cNvSpPr txBox="1"/>
          <p:nvPr/>
        </p:nvSpPr>
        <p:spPr>
          <a:xfrm>
            <a:off x="1094573" y="6278683"/>
            <a:ext cx="8262110" cy="646331"/>
          </a:xfrm>
          <a:prstGeom prst="rect">
            <a:avLst/>
          </a:prstGeom>
          <a:noFill/>
        </p:spPr>
        <p:txBody>
          <a:bodyPr wrap="square" rtlCol="0">
            <a:spAutoFit/>
          </a:bodyPr>
          <a:lstStyle/>
          <a:p>
            <a:pPr marL="285750" indent="-285750">
              <a:buFont typeface="Wingdings" panose="05000000000000000000" pitchFamily="2" charset="2"/>
              <a:buChar char="Ø"/>
            </a:pPr>
            <a:r>
              <a:rPr lang="fr-FR" dirty="0"/>
              <a:t>Le problème de la détectabilité ne peut pas être résolu simplement avec ce plan d’échantillonnage et cet effort. Nous verrons plus tard comment nous en sortir.</a:t>
            </a:r>
          </a:p>
        </p:txBody>
      </p:sp>
      <p:sp>
        <p:nvSpPr>
          <p:cNvPr id="38" name="ZoneTexte 37"/>
          <p:cNvSpPr txBox="1"/>
          <p:nvPr/>
        </p:nvSpPr>
        <p:spPr>
          <a:xfrm rot="16200000">
            <a:off x="4519015" y="3868148"/>
            <a:ext cx="1094415" cy="400110"/>
          </a:xfrm>
          <a:prstGeom prst="rect">
            <a:avLst/>
          </a:prstGeom>
          <a:noFill/>
        </p:spPr>
        <p:txBody>
          <a:bodyPr wrap="square" rtlCol="0">
            <a:spAutoFit/>
          </a:bodyPr>
          <a:lstStyle/>
          <a:p>
            <a:r>
              <a:rPr lang="fr-FR" sz="2000" dirty="0"/>
              <a:t>Altitude</a:t>
            </a:r>
          </a:p>
        </p:txBody>
      </p:sp>
      <p:sp>
        <p:nvSpPr>
          <p:cNvPr id="39" name="ZoneTexte 38"/>
          <p:cNvSpPr txBox="1"/>
          <p:nvPr/>
        </p:nvSpPr>
        <p:spPr>
          <a:xfrm>
            <a:off x="6302655" y="1456048"/>
            <a:ext cx="1006147" cy="400110"/>
          </a:xfrm>
          <a:prstGeom prst="rect">
            <a:avLst/>
          </a:prstGeom>
          <a:noFill/>
        </p:spPr>
        <p:txBody>
          <a:bodyPr wrap="square" rtlCol="0">
            <a:spAutoFit/>
          </a:bodyPr>
          <a:lstStyle/>
          <a:p>
            <a:r>
              <a:rPr lang="fr-FR" sz="2000" dirty="0"/>
              <a:t>Habitat</a:t>
            </a:r>
          </a:p>
        </p:txBody>
      </p:sp>
      <p:sp>
        <p:nvSpPr>
          <p:cNvPr id="40" name="Rectangle 39"/>
          <p:cNvSpPr/>
          <p:nvPr/>
        </p:nvSpPr>
        <p:spPr>
          <a:xfrm>
            <a:off x="5283450" y="2574433"/>
            <a:ext cx="3263847" cy="2610964"/>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2512" y="319100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200" y="273778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7200" y="462192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6860" y="319100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1548" y="273778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1548" y="462192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1479" y="409321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5562" y="365579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1041" y="319100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5729" y="462192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5828" y="409149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9911" y="365407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0078" y="462021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8178" y="409722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62261" y="365980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Silhouette, Binoculaire, Isolé, Télescopes, Homme, Voi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2428" y="462594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 57"/>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978476" y="2034998"/>
            <a:ext cx="593207" cy="616758"/>
          </a:xfrm>
          <a:prstGeom prst="rect">
            <a:avLst/>
          </a:prstGeom>
        </p:spPr>
      </p:pic>
      <p:pic>
        <p:nvPicPr>
          <p:cNvPr id="59" name="Image 58"/>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46741" y="2025257"/>
            <a:ext cx="593207" cy="616758"/>
          </a:xfrm>
          <a:prstGeom prst="rect">
            <a:avLst/>
          </a:prstGeom>
        </p:spPr>
      </p:pic>
      <p:pic>
        <p:nvPicPr>
          <p:cNvPr id="60" name="Image 59"/>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30955" y="1948213"/>
            <a:ext cx="593207" cy="616758"/>
          </a:xfrm>
          <a:prstGeom prst="rect">
            <a:avLst/>
          </a:prstGeom>
        </p:spPr>
      </p:pic>
      <p:pic>
        <p:nvPicPr>
          <p:cNvPr id="61" name="Image 60"/>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439581" y="2082412"/>
            <a:ext cx="593207" cy="616758"/>
          </a:xfrm>
          <a:prstGeom prst="rect">
            <a:avLst/>
          </a:prstGeom>
        </p:spPr>
      </p:pic>
      <p:pic>
        <p:nvPicPr>
          <p:cNvPr id="62" name="Image 6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71656" y="1990213"/>
            <a:ext cx="593207" cy="616758"/>
          </a:xfrm>
          <a:prstGeom prst="rect">
            <a:avLst/>
          </a:prstGeom>
        </p:spPr>
      </p:pic>
      <p:pic>
        <p:nvPicPr>
          <p:cNvPr id="63" name="Image 62"/>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676118" y="1839414"/>
            <a:ext cx="593207" cy="616758"/>
          </a:xfrm>
          <a:prstGeom prst="rect">
            <a:avLst/>
          </a:prstGeom>
        </p:spPr>
      </p:pic>
      <p:sp>
        <p:nvSpPr>
          <p:cNvPr id="70" name="ZoneTexte 69"/>
          <p:cNvSpPr txBox="1"/>
          <p:nvPr/>
        </p:nvSpPr>
        <p:spPr>
          <a:xfrm>
            <a:off x="1211866" y="5454066"/>
            <a:ext cx="2282472" cy="400110"/>
          </a:xfrm>
          <a:prstGeom prst="rect">
            <a:avLst/>
          </a:prstGeom>
          <a:noFill/>
        </p:spPr>
        <p:txBody>
          <a:bodyPr wrap="square" rtlCol="0">
            <a:spAutoFit/>
          </a:bodyPr>
          <a:lstStyle/>
          <a:p>
            <a:r>
              <a:rPr lang="fr-FR" sz="2000" b="1" dirty="0"/>
              <a:t>Ce qu’on voudrait</a:t>
            </a:r>
          </a:p>
        </p:txBody>
      </p:sp>
      <p:sp>
        <p:nvSpPr>
          <p:cNvPr id="72" name="ZoneTexte 71"/>
          <p:cNvSpPr txBox="1"/>
          <p:nvPr/>
        </p:nvSpPr>
        <p:spPr>
          <a:xfrm>
            <a:off x="5986322" y="5392021"/>
            <a:ext cx="2282472" cy="707886"/>
          </a:xfrm>
          <a:prstGeom prst="rect">
            <a:avLst/>
          </a:prstGeom>
          <a:noFill/>
        </p:spPr>
        <p:txBody>
          <a:bodyPr wrap="square" rtlCol="0">
            <a:spAutoFit/>
          </a:bodyPr>
          <a:lstStyle/>
          <a:p>
            <a:r>
              <a:rPr lang="fr-FR" sz="2000" b="1" dirty="0"/>
              <a:t>Le mieux qu’on puisse obtenir</a:t>
            </a:r>
          </a:p>
        </p:txBody>
      </p:sp>
      <p:sp>
        <p:nvSpPr>
          <p:cNvPr id="2" name="Espace réservé du numéro de diapositive 1">
            <a:extLst>
              <a:ext uri="{FF2B5EF4-FFF2-40B4-BE49-F238E27FC236}">
                <a16:creationId xmlns:a16="http://schemas.microsoft.com/office/drawing/2014/main" id="{72AFD302-79AF-C4A5-9DF6-8FBB3388D10B}"/>
              </a:ext>
            </a:extLst>
          </p:cNvPr>
          <p:cNvSpPr>
            <a:spLocks noGrp="1"/>
          </p:cNvSpPr>
          <p:nvPr>
            <p:ph type="sldNum" sz="quarter" idx="12"/>
          </p:nvPr>
        </p:nvSpPr>
        <p:spPr/>
        <p:txBody>
          <a:bodyPr/>
          <a:lstStyle/>
          <a:p>
            <a:pPr lvl="0"/>
            <a:fld id="{D73EB851-A589-48F2-8514-FB85A3C8DA34}" type="slidenum">
              <a:rPr lang="fr-FR" smtClean="0"/>
              <a:t>31</a:t>
            </a:fld>
            <a:endParaRPr lang="fr-FR"/>
          </a:p>
        </p:txBody>
      </p:sp>
    </p:spTree>
    <p:extLst>
      <p:ext uri="{BB962C8B-B14F-4D97-AF65-F5344CB8AC3E}">
        <p14:creationId xmlns:p14="http://schemas.microsoft.com/office/powerpoint/2010/main" val="2534276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pic>
        <p:nvPicPr>
          <p:cNvPr id="69" name="Picture 2" descr="https://cdn.pixabay.com/photo/2021/11/10/07/29/mountain-6783202_12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Connecteur droit avec flèche 88"/>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5" name="Image 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92" name="Image 9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93" name="Image 9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94" name="Image 9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96" name="Image 9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97" name="Image 9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98" name="Image 9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99" name="Image 9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100" name="Image 9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101" name="Image 10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102" name="Image 10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104" name="Image 10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105" name="Image 10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107" name="Image 10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108" name="Image 10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110" name="Image 10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111" name="Image 11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113" name="Image 11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114" name="Image 11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pic>
        <p:nvPicPr>
          <p:cNvPr id="4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7133"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7256"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79742" y="61393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7551" y="609886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7535" y="607721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2043" y="346205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7383" y="302456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2268" y="393699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4913" y="334837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2937" y="3940053"/>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73211" y="2808867"/>
            <a:ext cx="3133197" cy="10175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1321800" y="6006180"/>
            <a:ext cx="8185994" cy="743348"/>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597" y="490962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2566" y="48348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0268" y="473708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7656" y="473417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212" y="4993079"/>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1955507" y="4680015"/>
            <a:ext cx="6710174" cy="660863"/>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395" y="548495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9332" y="548074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9047" y="550644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5997" y="542313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65918" y="5466465"/>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577133" y="5449784"/>
            <a:ext cx="8185994" cy="4769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1957" y="408409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1978" y="39515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2229" y="3946310"/>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a:xfrm>
            <a:off x="2751542" y="4010319"/>
            <a:ext cx="6066539" cy="558021"/>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4321" y="328160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7926" y="3385336"/>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646FC7DA-6A4C-BA30-0859-AF57E26B05DF}"/>
              </a:ext>
            </a:extLst>
          </p:cNvPr>
          <p:cNvSpPr>
            <a:spLocks noGrp="1"/>
          </p:cNvSpPr>
          <p:nvPr>
            <p:ph type="sldNum" sz="quarter" idx="12"/>
          </p:nvPr>
        </p:nvSpPr>
        <p:spPr/>
        <p:txBody>
          <a:bodyPr/>
          <a:lstStyle/>
          <a:p>
            <a:pPr lvl="0"/>
            <a:fld id="{D73EB851-A589-48F2-8514-FB85A3C8DA34}" type="slidenum">
              <a:rPr lang="fr-FR" smtClean="0"/>
              <a:t>32</a:t>
            </a:fld>
            <a:endParaRPr lang="fr-FR"/>
          </a:p>
        </p:txBody>
      </p:sp>
    </p:spTree>
    <p:extLst>
      <p:ext uri="{BB962C8B-B14F-4D97-AF65-F5344CB8AC3E}">
        <p14:creationId xmlns:p14="http://schemas.microsoft.com/office/powerpoint/2010/main" val="352980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2 – La condition d’orthogonalité</a:t>
            </a:r>
          </a:p>
        </p:txBody>
      </p:sp>
      <p:sp>
        <p:nvSpPr>
          <p:cNvPr id="5" name="ZoneTexte 4"/>
          <p:cNvSpPr txBox="1"/>
          <p:nvPr/>
        </p:nvSpPr>
        <p:spPr>
          <a:xfrm>
            <a:off x="923208" y="2075874"/>
            <a:ext cx="8456766" cy="3693319"/>
          </a:xfrm>
          <a:prstGeom prst="rect">
            <a:avLst/>
          </a:prstGeom>
          <a:solidFill>
            <a:schemeClr val="tx2">
              <a:lumMod val="20000"/>
              <a:lumOff val="80000"/>
            </a:schemeClr>
          </a:solidFill>
        </p:spPr>
        <p:txBody>
          <a:bodyPr wrap="square" rtlCol="0">
            <a:spAutoFit/>
          </a:bodyPr>
          <a:lstStyle/>
          <a:p>
            <a:r>
              <a:rPr lang="fr-FR" dirty="0"/>
              <a:t>2a – définir la ou les variables d’intérêt</a:t>
            </a:r>
          </a:p>
          <a:p>
            <a:r>
              <a:rPr lang="fr-FR" i="1" dirty="0"/>
              <a:t>Quelle est ou quelles sont les sources de variation écologique que je veux étudier?</a:t>
            </a:r>
          </a:p>
          <a:p>
            <a:endParaRPr lang="fr-FR" dirty="0"/>
          </a:p>
          <a:p>
            <a:endParaRPr lang="fr-FR" dirty="0"/>
          </a:p>
          <a:p>
            <a:r>
              <a:rPr lang="fr-FR" dirty="0"/>
              <a:t>2b – définir l’ensemble des cas possibles</a:t>
            </a:r>
          </a:p>
          <a:p>
            <a:r>
              <a:rPr lang="fr-FR" i="1" dirty="0"/>
              <a:t>Quels croisements de variables (modalités, valeurs) peuvent théoriquement se produire? </a:t>
            </a:r>
          </a:p>
          <a:p>
            <a:endParaRPr lang="fr-FR" dirty="0"/>
          </a:p>
          <a:p>
            <a:r>
              <a:rPr lang="fr-FR" dirty="0"/>
              <a:t>2c – répartir l’effort d’échantillonnage équitablement sur l’ensemble des cas possibles</a:t>
            </a:r>
          </a:p>
          <a:p>
            <a:r>
              <a:rPr lang="fr-FR" i="1" dirty="0"/>
              <a:t>De combien d’individus ai-je besoin afin de couvrir le champ des possibles</a:t>
            </a:r>
          </a:p>
          <a:p>
            <a:endParaRPr lang="fr-FR" i="1" dirty="0"/>
          </a:p>
          <a:p>
            <a:r>
              <a:rPr lang="fr-FR" dirty="0"/>
              <a:t>3c – identifier les cas impossibles et leurs conséquences</a:t>
            </a:r>
          </a:p>
          <a:p>
            <a:r>
              <a:rPr lang="fr-FR" i="1" dirty="0"/>
              <a:t>Y-a-t-il des déséquilibres, des corrélations ou des colinéarités dans mon plan d’échantillonnage, et comment cela va-t-il altérer la qualité de mon inférence?</a:t>
            </a:r>
          </a:p>
        </p:txBody>
      </p:sp>
      <p:sp>
        <p:nvSpPr>
          <p:cNvPr id="2" name="Espace réservé du numéro de diapositive 1">
            <a:extLst>
              <a:ext uri="{FF2B5EF4-FFF2-40B4-BE49-F238E27FC236}">
                <a16:creationId xmlns:a16="http://schemas.microsoft.com/office/drawing/2014/main" id="{0D52B68C-2335-B470-29CF-F8023CEFD190}"/>
              </a:ext>
            </a:extLst>
          </p:cNvPr>
          <p:cNvSpPr>
            <a:spLocks noGrp="1"/>
          </p:cNvSpPr>
          <p:nvPr>
            <p:ph type="sldNum" sz="quarter" idx="12"/>
          </p:nvPr>
        </p:nvSpPr>
        <p:spPr/>
        <p:txBody>
          <a:bodyPr/>
          <a:lstStyle/>
          <a:p>
            <a:pPr lvl="0"/>
            <a:fld id="{D73EB851-A589-48F2-8514-FB85A3C8DA34}" type="slidenum">
              <a:rPr lang="fr-FR" smtClean="0"/>
              <a:t>33</a:t>
            </a:fld>
            <a:endParaRPr lang="fr-FR"/>
          </a:p>
        </p:txBody>
      </p:sp>
    </p:spTree>
    <p:extLst>
      <p:ext uri="{BB962C8B-B14F-4D97-AF65-F5344CB8AC3E}">
        <p14:creationId xmlns:p14="http://schemas.microsoft.com/office/powerpoint/2010/main" val="4100962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422786" y="864421"/>
            <a:ext cx="8554065" cy="1754326"/>
          </a:xfrm>
          <a:prstGeom prst="rect">
            <a:avLst/>
          </a:prstGeom>
          <a:noFill/>
        </p:spPr>
        <p:txBody>
          <a:bodyPr wrap="square" rtlCol="0">
            <a:spAutoFit/>
          </a:bodyPr>
          <a:lstStyle/>
          <a:p>
            <a:pPr algn="ctr"/>
            <a:r>
              <a:rPr lang="fr-FR" b="1" dirty="0"/>
              <a:t>Les individus doivent être tirés aléatoirement dans la population statistique. </a:t>
            </a:r>
          </a:p>
          <a:p>
            <a:pPr algn="ctr"/>
            <a:r>
              <a:rPr lang="fr-FR" b="1" dirty="0"/>
              <a:t>C’est la condition nécessaire pour que l’échantillon soit représentatif de la population.</a:t>
            </a:r>
          </a:p>
          <a:p>
            <a:pPr algn="ctr"/>
            <a:endParaRPr lang="fr-FR" b="1" dirty="0"/>
          </a:p>
          <a:p>
            <a:pPr algn="ctr"/>
            <a:r>
              <a:rPr lang="fr-FR" b="1" dirty="0"/>
              <a:t>Plusieurs stratégies sont possibles, qui dépendent à la fois des caractéristiques de la population (étendue, grain, homogénéité) , de la variabilité mesurée et de l’effort d’échantillonnage disponible</a:t>
            </a:r>
          </a:p>
        </p:txBody>
      </p:sp>
      <p:pic>
        <p:nvPicPr>
          <p:cNvPr id="6" name="Picture 2" descr="https://cdn.pixabay.com/photo/2021/11/10/07/29/mountain-6783202_12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avec flèche 20"/>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23" name="Image 2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24" name="Image 2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25" name="Image 2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26" name="Image 2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27" name="Image 2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28" name="Image 2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29" name="Image 2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30" name="Image 2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31" name="Image 3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32" name="Image 3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33" name="Image 3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34" name="Image 3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35" name="Image 3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36" name="Image 3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37" name="Image 3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38" name="Image 3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39" name="Image 3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40" name="Image 3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41" name="Image 4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pic>
        <p:nvPicPr>
          <p:cNvPr id="4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7133"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7256"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79742" y="61393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7551" y="609886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7535" y="607721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2043" y="346205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7383" y="302456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2268" y="393699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4913" y="334837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2937" y="3940053"/>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2573211" y="2808867"/>
            <a:ext cx="3133197" cy="10175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1321800" y="6006180"/>
            <a:ext cx="8185994" cy="743348"/>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597" y="490962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2566" y="48348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0268" y="473708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7656" y="473417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212" y="4993079"/>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1955507" y="4680015"/>
            <a:ext cx="6710174" cy="660863"/>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395" y="548495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9332" y="548074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9047" y="550644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5997" y="542313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65918" y="5466465"/>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1577133" y="5449784"/>
            <a:ext cx="8185994" cy="4769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1957" y="408409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1978" y="39515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2229" y="3946310"/>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2751542" y="4010319"/>
            <a:ext cx="6066539" cy="558021"/>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4321" y="328160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7926" y="3385336"/>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72" name="ZoneTexte 71"/>
          <p:cNvSpPr txBox="1"/>
          <p:nvPr/>
        </p:nvSpPr>
        <p:spPr>
          <a:xfrm>
            <a:off x="1008457" y="7042781"/>
            <a:ext cx="5282626" cy="369332"/>
          </a:xfrm>
          <a:prstGeom prst="rect">
            <a:avLst/>
          </a:prstGeom>
          <a:noFill/>
        </p:spPr>
        <p:txBody>
          <a:bodyPr wrap="square" rtlCol="0">
            <a:spAutoFit/>
          </a:bodyPr>
          <a:lstStyle/>
          <a:p>
            <a:r>
              <a:rPr lang="fr-FR" dirty="0"/>
              <a:t>On en reparle un peu plus tard… </a:t>
            </a:r>
          </a:p>
        </p:txBody>
      </p:sp>
      <p:sp>
        <p:nvSpPr>
          <p:cNvPr id="2" name="Espace réservé du numéro de diapositive 1">
            <a:extLst>
              <a:ext uri="{FF2B5EF4-FFF2-40B4-BE49-F238E27FC236}">
                <a16:creationId xmlns:a16="http://schemas.microsoft.com/office/drawing/2014/main" id="{F619C1DC-C50C-910F-9953-B30E7AD10A05}"/>
              </a:ext>
            </a:extLst>
          </p:cNvPr>
          <p:cNvSpPr>
            <a:spLocks noGrp="1"/>
          </p:cNvSpPr>
          <p:nvPr>
            <p:ph type="sldNum" sz="quarter" idx="12"/>
          </p:nvPr>
        </p:nvSpPr>
        <p:spPr/>
        <p:txBody>
          <a:bodyPr/>
          <a:lstStyle/>
          <a:p>
            <a:pPr lvl="0"/>
            <a:fld id="{D73EB851-A589-48F2-8514-FB85A3C8DA34}" type="slidenum">
              <a:rPr lang="fr-FR" smtClean="0"/>
              <a:t>34</a:t>
            </a:fld>
            <a:endParaRPr lang="fr-FR"/>
          </a:p>
        </p:txBody>
      </p:sp>
    </p:spTree>
    <p:extLst>
      <p:ext uri="{BB962C8B-B14F-4D97-AF65-F5344CB8AC3E}">
        <p14:creationId xmlns:p14="http://schemas.microsoft.com/office/powerpoint/2010/main" val="1354891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p:cNvCxnSpPr/>
          <p:nvPr/>
        </p:nvCxnSpPr>
        <p:spPr>
          <a:xfrm>
            <a:off x="304330" y="3239665"/>
            <a:ext cx="4223658"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rme libre 4"/>
          <p:cNvSpPr/>
          <p:nvPr/>
        </p:nvSpPr>
        <p:spPr>
          <a:xfrm>
            <a:off x="231760" y="781519"/>
            <a:ext cx="4329038" cy="2458146"/>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rot="16200000">
            <a:off x="1277577" y="2302260"/>
            <a:ext cx="2277164" cy="4223658"/>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377534" y="491545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043299" y="407375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937974" y="426590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3571618" y="359173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2862946" y="491545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955931" y="445261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flipH="1" flipV="1">
            <a:off x="559276" y="3239665"/>
            <a:ext cx="0" cy="167579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a:stCxn id="8" idx="0"/>
          </p:cNvCxnSpPr>
          <p:nvPr/>
        </p:nvCxnSpPr>
        <p:spPr>
          <a:xfrm flipH="1" flipV="1">
            <a:off x="1235455" y="3239665"/>
            <a:ext cx="1" cy="83408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2130130" y="3202819"/>
            <a:ext cx="0" cy="103937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flipV="1">
            <a:off x="3055102" y="3239665"/>
            <a:ext cx="0" cy="1629918"/>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a:stCxn id="10" idx="0"/>
          </p:cNvCxnSpPr>
          <p:nvPr/>
        </p:nvCxnSpPr>
        <p:spPr>
          <a:xfrm flipH="1" flipV="1">
            <a:off x="3763774" y="3202819"/>
            <a:ext cx="1" cy="388917"/>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12" idx="0"/>
            <a:endCxn id="5" idx="10"/>
          </p:cNvCxnSpPr>
          <p:nvPr/>
        </p:nvCxnSpPr>
        <p:spPr>
          <a:xfrm flipV="1">
            <a:off x="4148088" y="3167752"/>
            <a:ext cx="0" cy="128486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420291" y="3239666"/>
            <a:ext cx="4223658"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orme libre 19"/>
          <p:cNvSpPr/>
          <p:nvPr/>
        </p:nvSpPr>
        <p:spPr>
          <a:xfrm>
            <a:off x="5347721" y="781520"/>
            <a:ext cx="4329038" cy="2458146"/>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rot="16200000">
            <a:off x="6393538" y="2302261"/>
            <a:ext cx="2277164" cy="4223658"/>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8890150" y="487861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7624724" y="407162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8259873" y="4221932"/>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8687579" y="359173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7978907" y="491546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9071892" y="445261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p:cNvCxnSpPr/>
          <p:nvPr/>
        </p:nvCxnSpPr>
        <p:spPr>
          <a:xfrm flipH="1" flipV="1">
            <a:off x="9071892" y="3202819"/>
            <a:ext cx="0" cy="167579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a:stCxn id="23" idx="0"/>
          </p:cNvCxnSpPr>
          <p:nvPr/>
        </p:nvCxnSpPr>
        <p:spPr>
          <a:xfrm flipH="1" flipV="1">
            <a:off x="7816880" y="3237539"/>
            <a:ext cx="1" cy="83408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8455960" y="3208956"/>
            <a:ext cx="0" cy="103937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H="1" flipV="1">
            <a:off x="8171063" y="3239666"/>
            <a:ext cx="0" cy="1629918"/>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eur droit 31"/>
          <p:cNvCxnSpPr>
            <a:stCxn id="25" idx="0"/>
          </p:cNvCxnSpPr>
          <p:nvPr/>
        </p:nvCxnSpPr>
        <p:spPr>
          <a:xfrm flipH="1" flipV="1">
            <a:off x="8879735" y="3202820"/>
            <a:ext cx="1" cy="388917"/>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27" idx="0"/>
            <a:endCxn id="20" idx="10"/>
          </p:cNvCxnSpPr>
          <p:nvPr/>
        </p:nvCxnSpPr>
        <p:spPr>
          <a:xfrm flipV="1">
            <a:off x="9264049" y="3167753"/>
            <a:ext cx="0" cy="128486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2562091" y="5499569"/>
            <a:ext cx="2787679" cy="369332"/>
          </a:xfrm>
          <a:prstGeom prst="rect">
            <a:avLst/>
          </a:prstGeom>
          <a:noFill/>
        </p:spPr>
        <p:txBody>
          <a:bodyPr wrap="square" rtlCol="0">
            <a:spAutoFit/>
          </a:bodyPr>
          <a:lstStyle/>
          <a:p>
            <a:r>
              <a:rPr lang="fr-FR" dirty="0"/>
              <a:t>gradient écologique</a:t>
            </a:r>
          </a:p>
        </p:txBody>
      </p:sp>
      <p:sp>
        <p:nvSpPr>
          <p:cNvPr id="35" name="ZoneTexte 34"/>
          <p:cNvSpPr txBox="1"/>
          <p:nvPr/>
        </p:nvSpPr>
        <p:spPr>
          <a:xfrm>
            <a:off x="7624724" y="5515893"/>
            <a:ext cx="2787679" cy="369332"/>
          </a:xfrm>
          <a:prstGeom prst="rect">
            <a:avLst/>
          </a:prstGeom>
          <a:noFill/>
        </p:spPr>
        <p:txBody>
          <a:bodyPr wrap="square" rtlCol="0">
            <a:spAutoFit/>
          </a:bodyPr>
          <a:lstStyle/>
          <a:p>
            <a:r>
              <a:rPr lang="fr-FR" dirty="0"/>
              <a:t>gradient écologique</a:t>
            </a:r>
          </a:p>
        </p:txBody>
      </p:sp>
      <p:sp>
        <p:nvSpPr>
          <p:cNvPr id="36" name="ZoneTexte 35"/>
          <p:cNvSpPr txBox="1"/>
          <p:nvPr/>
        </p:nvSpPr>
        <p:spPr>
          <a:xfrm>
            <a:off x="697464" y="6082347"/>
            <a:ext cx="3299730" cy="1477328"/>
          </a:xfrm>
          <a:prstGeom prst="rect">
            <a:avLst/>
          </a:prstGeom>
          <a:noFill/>
        </p:spPr>
        <p:txBody>
          <a:bodyPr wrap="square" rtlCol="0">
            <a:spAutoFit/>
          </a:bodyPr>
          <a:lstStyle/>
          <a:p>
            <a:pPr algn="ctr"/>
            <a:r>
              <a:rPr lang="fr-FR" b="1" dirty="0"/>
              <a:t>Situation recherchée : </a:t>
            </a:r>
            <a:r>
              <a:rPr lang="fr-FR" dirty="0"/>
              <a:t>les individus échantillonnés se répartissent aléatoirement, couvrant toute la distribution de la variable étudiée</a:t>
            </a:r>
          </a:p>
        </p:txBody>
      </p:sp>
      <p:sp>
        <p:nvSpPr>
          <p:cNvPr id="37" name="ZoneTexte 36"/>
          <p:cNvSpPr txBox="1"/>
          <p:nvPr/>
        </p:nvSpPr>
        <p:spPr>
          <a:xfrm>
            <a:off x="5964318" y="6098671"/>
            <a:ext cx="3299730" cy="1200329"/>
          </a:xfrm>
          <a:prstGeom prst="rect">
            <a:avLst/>
          </a:prstGeom>
          <a:noFill/>
        </p:spPr>
        <p:txBody>
          <a:bodyPr wrap="square" rtlCol="0">
            <a:spAutoFit/>
          </a:bodyPr>
          <a:lstStyle/>
          <a:p>
            <a:pPr algn="ctr"/>
            <a:r>
              <a:rPr lang="fr-FR" b="1" dirty="0"/>
              <a:t>Situation à éviter : </a:t>
            </a:r>
            <a:r>
              <a:rPr lang="fr-FR" dirty="0"/>
              <a:t>les individus échantillonnés sont regroupés sur une portion de la variable étudiée</a:t>
            </a:r>
          </a:p>
        </p:txBody>
      </p:sp>
      <p:sp>
        <p:nvSpPr>
          <p:cNvPr id="38" name="Rectangle 37"/>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2" name="Espace réservé du numéro de diapositive 1">
            <a:extLst>
              <a:ext uri="{FF2B5EF4-FFF2-40B4-BE49-F238E27FC236}">
                <a16:creationId xmlns:a16="http://schemas.microsoft.com/office/drawing/2014/main" id="{02C67C8A-F003-20B7-E1BE-B568AB99ECB2}"/>
              </a:ext>
            </a:extLst>
          </p:cNvPr>
          <p:cNvSpPr>
            <a:spLocks noGrp="1"/>
          </p:cNvSpPr>
          <p:nvPr>
            <p:ph type="sldNum" sz="quarter" idx="12"/>
          </p:nvPr>
        </p:nvSpPr>
        <p:spPr/>
        <p:txBody>
          <a:bodyPr/>
          <a:lstStyle/>
          <a:p>
            <a:pPr lvl="0"/>
            <a:fld id="{D73EB851-A589-48F2-8514-FB85A3C8DA34}" type="slidenum">
              <a:rPr lang="fr-FR" smtClean="0"/>
              <a:t>35</a:t>
            </a:fld>
            <a:endParaRPr lang="fr-FR"/>
          </a:p>
        </p:txBody>
      </p:sp>
    </p:spTree>
    <p:extLst>
      <p:ext uri="{BB962C8B-B14F-4D97-AF65-F5344CB8AC3E}">
        <p14:creationId xmlns:p14="http://schemas.microsoft.com/office/powerpoint/2010/main" val="2508547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ZoneTexte 6"/>
          <p:cNvSpPr txBox="1"/>
          <p:nvPr/>
        </p:nvSpPr>
        <p:spPr>
          <a:xfrm>
            <a:off x="1286679" y="977703"/>
            <a:ext cx="7282456" cy="923330"/>
          </a:xfrm>
          <a:prstGeom prst="rect">
            <a:avLst/>
          </a:prstGeom>
          <a:noFill/>
        </p:spPr>
        <p:txBody>
          <a:bodyPr wrap="square" rtlCol="0">
            <a:spAutoFit/>
          </a:bodyPr>
          <a:lstStyle/>
          <a:p>
            <a:r>
              <a:rPr lang="fr-FR" b="1" dirty="0"/>
              <a:t>Stratégie 1 : le tirage aléatoire sans remise. </a:t>
            </a:r>
            <a:r>
              <a:rPr lang="fr-FR" dirty="0"/>
              <a:t>On tire les individus au hasard parmi tous ceux qui composent la population. Chaque individu ne peut être tiré qu’une seule fois.</a:t>
            </a:r>
            <a:endParaRPr lang="fr-FR" b="1" dirty="0"/>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311" y="3131704"/>
            <a:ext cx="4424516" cy="2862507"/>
          </a:xfrm>
          <a:prstGeom prst="rect">
            <a:avLst/>
          </a:prstGeom>
        </p:spPr>
      </p:pic>
      <p:sp>
        <p:nvSpPr>
          <p:cNvPr id="3" name="ZoneTexte 2"/>
          <p:cNvSpPr txBox="1"/>
          <p:nvPr/>
        </p:nvSpPr>
        <p:spPr>
          <a:xfrm>
            <a:off x="1265391" y="2015265"/>
            <a:ext cx="7148052" cy="923330"/>
          </a:xfrm>
          <a:prstGeom prst="rect">
            <a:avLst/>
          </a:prstGeom>
          <a:noFill/>
        </p:spPr>
        <p:txBody>
          <a:bodyPr wrap="square" rtlCol="0">
            <a:spAutoFit/>
          </a:bodyPr>
          <a:lstStyle/>
          <a:p>
            <a:r>
              <a:rPr lang="fr-FR" i="1" dirty="0"/>
              <a:t>On veut estimer la variabilité spatiale de la pollution des sols par les intrants chimiques dans une plaine agricole. On peut se permettre 10 points de mesure.</a:t>
            </a:r>
          </a:p>
        </p:txBody>
      </p:sp>
      <p:sp>
        <p:nvSpPr>
          <p:cNvPr id="34" name="ZoneTexte 33"/>
          <p:cNvSpPr txBox="1"/>
          <p:nvPr/>
        </p:nvSpPr>
        <p:spPr>
          <a:xfrm>
            <a:off x="845575" y="6265895"/>
            <a:ext cx="7898873" cy="923330"/>
          </a:xfrm>
          <a:prstGeom prst="rect">
            <a:avLst/>
          </a:prstGeom>
          <a:noFill/>
        </p:spPr>
        <p:txBody>
          <a:bodyPr wrap="square" rtlCol="0">
            <a:spAutoFit/>
          </a:bodyPr>
          <a:lstStyle/>
          <a:p>
            <a:r>
              <a:rPr lang="fr-FR" dirty="0"/>
              <a:t>1 – on divise la plaine agricole en une grille de </a:t>
            </a:r>
            <a:r>
              <a:rPr lang="fr-FR" i="1" dirty="0"/>
              <a:t>n </a:t>
            </a:r>
            <a:r>
              <a:rPr lang="fr-FR" dirty="0"/>
              <a:t>cellules numérotées de 1 à </a:t>
            </a:r>
            <a:r>
              <a:rPr lang="fr-FR" i="1" dirty="0"/>
              <a:t>n</a:t>
            </a:r>
          </a:p>
          <a:p>
            <a:r>
              <a:rPr lang="fr-FR" dirty="0"/>
              <a:t>2 – on tire aléatoirement 10 de ces cellules avec un logiciel quelconque (R par ex.)</a:t>
            </a:r>
          </a:p>
          <a:p>
            <a:r>
              <a:rPr lang="fr-FR" dirty="0"/>
              <a:t>3 – on positionne un point de mesure au centre de chaque cellule tirée</a:t>
            </a:r>
          </a:p>
        </p:txBody>
      </p:sp>
      <p:sp>
        <p:nvSpPr>
          <p:cNvPr id="27" name="Rectangle 26"/>
          <p:cNvSpPr/>
          <p:nvPr/>
        </p:nvSpPr>
        <p:spPr>
          <a:xfrm>
            <a:off x="4839417" y="3131704"/>
            <a:ext cx="4471732" cy="2862507"/>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5329084"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5884606"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6469625"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7051675"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7577701"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8202050"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8787070" y="3131704"/>
            <a:ext cx="0" cy="286250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V="1">
            <a:off x="4839417" y="3687096"/>
            <a:ext cx="4471732"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V="1">
            <a:off x="4839417" y="4281948"/>
            <a:ext cx="4471732"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V="1">
            <a:off x="4839417" y="4827638"/>
            <a:ext cx="4471732"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V="1">
            <a:off x="4839417" y="5422489"/>
            <a:ext cx="4471732"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4951515" y="3224734"/>
            <a:ext cx="489667" cy="369332"/>
          </a:xfrm>
          <a:prstGeom prst="rect">
            <a:avLst/>
          </a:prstGeom>
          <a:noFill/>
        </p:spPr>
        <p:txBody>
          <a:bodyPr wrap="square" rtlCol="0">
            <a:spAutoFit/>
          </a:bodyPr>
          <a:lstStyle/>
          <a:p>
            <a:r>
              <a:rPr lang="fr-FR" dirty="0"/>
              <a:t>1</a:t>
            </a:r>
          </a:p>
        </p:txBody>
      </p:sp>
      <p:sp>
        <p:nvSpPr>
          <p:cNvPr id="47" name="ZoneTexte 46"/>
          <p:cNvSpPr txBox="1"/>
          <p:nvPr/>
        </p:nvSpPr>
        <p:spPr>
          <a:xfrm>
            <a:off x="5474595" y="3224734"/>
            <a:ext cx="489667" cy="369332"/>
          </a:xfrm>
          <a:prstGeom prst="rect">
            <a:avLst/>
          </a:prstGeom>
          <a:noFill/>
        </p:spPr>
        <p:txBody>
          <a:bodyPr wrap="square" rtlCol="0">
            <a:spAutoFit/>
          </a:bodyPr>
          <a:lstStyle/>
          <a:p>
            <a:r>
              <a:rPr lang="fr-FR" dirty="0"/>
              <a:t>2</a:t>
            </a:r>
          </a:p>
        </p:txBody>
      </p:sp>
      <p:sp>
        <p:nvSpPr>
          <p:cNvPr id="48" name="ZoneTexte 47"/>
          <p:cNvSpPr txBox="1"/>
          <p:nvPr/>
        </p:nvSpPr>
        <p:spPr>
          <a:xfrm>
            <a:off x="6011937" y="3232109"/>
            <a:ext cx="489667" cy="369332"/>
          </a:xfrm>
          <a:prstGeom prst="rect">
            <a:avLst/>
          </a:prstGeom>
          <a:noFill/>
        </p:spPr>
        <p:txBody>
          <a:bodyPr wrap="square" rtlCol="0">
            <a:spAutoFit/>
          </a:bodyPr>
          <a:lstStyle/>
          <a:p>
            <a:r>
              <a:rPr lang="fr-FR" dirty="0"/>
              <a:t>3</a:t>
            </a:r>
          </a:p>
        </p:txBody>
      </p:sp>
      <p:sp>
        <p:nvSpPr>
          <p:cNvPr id="49" name="ZoneTexte 48"/>
          <p:cNvSpPr txBox="1"/>
          <p:nvPr/>
        </p:nvSpPr>
        <p:spPr>
          <a:xfrm>
            <a:off x="8894237" y="5507708"/>
            <a:ext cx="489667" cy="369332"/>
          </a:xfrm>
          <a:prstGeom prst="rect">
            <a:avLst/>
          </a:prstGeom>
          <a:noFill/>
        </p:spPr>
        <p:txBody>
          <a:bodyPr wrap="square" rtlCol="0">
            <a:spAutoFit/>
          </a:bodyPr>
          <a:lstStyle/>
          <a:p>
            <a:r>
              <a:rPr lang="fr-FR" dirty="0"/>
              <a:t>40</a:t>
            </a:r>
          </a:p>
        </p:txBody>
      </p:sp>
      <p:sp>
        <p:nvSpPr>
          <p:cNvPr id="50" name="ZoneTexte 49"/>
          <p:cNvSpPr txBox="1"/>
          <p:nvPr/>
        </p:nvSpPr>
        <p:spPr>
          <a:xfrm>
            <a:off x="6604307" y="3232109"/>
            <a:ext cx="489667" cy="369332"/>
          </a:xfrm>
          <a:prstGeom prst="rect">
            <a:avLst/>
          </a:prstGeom>
          <a:noFill/>
        </p:spPr>
        <p:txBody>
          <a:bodyPr wrap="square" rtlCol="0">
            <a:spAutoFit/>
          </a:bodyPr>
          <a:lstStyle/>
          <a:p>
            <a:r>
              <a:rPr lang="fr-FR" dirty="0"/>
              <a:t>…</a:t>
            </a:r>
          </a:p>
        </p:txBody>
      </p:sp>
      <p:sp>
        <p:nvSpPr>
          <p:cNvPr id="51" name="ZoneTexte 50"/>
          <p:cNvSpPr txBox="1"/>
          <p:nvPr/>
        </p:nvSpPr>
        <p:spPr>
          <a:xfrm>
            <a:off x="8301841" y="5480055"/>
            <a:ext cx="489667" cy="369332"/>
          </a:xfrm>
          <a:prstGeom prst="rect">
            <a:avLst/>
          </a:prstGeom>
          <a:noFill/>
        </p:spPr>
        <p:txBody>
          <a:bodyPr wrap="square" rtlCol="0">
            <a:spAutoFit/>
          </a:bodyPr>
          <a:lstStyle/>
          <a:p>
            <a:r>
              <a:rPr lang="fr-FR" dirty="0"/>
              <a:t>…</a:t>
            </a:r>
          </a:p>
        </p:txBody>
      </p:sp>
      <p:sp>
        <p:nvSpPr>
          <p:cNvPr id="52" name="Ellipse 51"/>
          <p:cNvSpPr/>
          <p:nvPr/>
        </p:nvSpPr>
        <p:spPr>
          <a:xfrm>
            <a:off x="7189326" y="3340509"/>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6072203" y="4452595"/>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7786638" y="5042857"/>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8896457" y="3926366"/>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6555930" y="4493249"/>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5514699" y="5595830"/>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4944702" y="3886198"/>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610208" y="5565595"/>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8929701" y="5111367"/>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7706545" y="3880206"/>
            <a:ext cx="259532" cy="253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E3B5DF51-8FEC-51B7-F296-1461F68F9FB5}"/>
              </a:ext>
            </a:extLst>
          </p:cNvPr>
          <p:cNvSpPr>
            <a:spLocks noGrp="1"/>
          </p:cNvSpPr>
          <p:nvPr>
            <p:ph type="sldNum" sz="quarter" idx="12"/>
          </p:nvPr>
        </p:nvSpPr>
        <p:spPr/>
        <p:txBody>
          <a:bodyPr/>
          <a:lstStyle/>
          <a:p>
            <a:pPr lvl="0"/>
            <a:fld id="{D73EB851-A589-48F2-8514-FB85A3C8DA34}" type="slidenum">
              <a:rPr lang="fr-FR" smtClean="0"/>
              <a:t>36</a:t>
            </a:fld>
            <a:endParaRPr lang="fr-FR"/>
          </a:p>
        </p:txBody>
      </p:sp>
    </p:spTree>
    <p:extLst>
      <p:ext uri="{BB962C8B-B14F-4D97-AF65-F5344CB8AC3E}">
        <p14:creationId xmlns:p14="http://schemas.microsoft.com/office/powerpoint/2010/main" val="2210908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ZoneTexte 6"/>
          <p:cNvSpPr txBox="1"/>
          <p:nvPr/>
        </p:nvSpPr>
        <p:spPr>
          <a:xfrm>
            <a:off x="1286679" y="977703"/>
            <a:ext cx="7282456" cy="923330"/>
          </a:xfrm>
          <a:prstGeom prst="rect">
            <a:avLst/>
          </a:prstGeom>
          <a:noFill/>
        </p:spPr>
        <p:txBody>
          <a:bodyPr wrap="square" rtlCol="0">
            <a:spAutoFit/>
          </a:bodyPr>
          <a:lstStyle/>
          <a:p>
            <a:r>
              <a:rPr lang="fr-FR" b="1" dirty="0"/>
              <a:t>Stratégie 2 : le tirage aléatoire avec remise. </a:t>
            </a:r>
            <a:r>
              <a:rPr lang="fr-FR" dirty="0"/>
              <a:t>On tire les individus au hasard parmi tous ceux qui composent la population. Un individu peut être tiré plusieurs fois.</a:t>
            </a:r>
            <a:endParaRPr lang="fr-FR" b="1" dirty="0"/>
          </a:p>
        </p:txBody>
      </p:sp>
      <p:sp>
        <p:nvSpPr>
          <p:cNvPr id="3" name="ZoneTexte 2"/>
          <p:cNvSpPr txBox="1"/>
          <p:nvPr/>
        </p:nvSpPr>
        <p:spPr>
          <a:xfrm>
            <a:off x="1286679" y="1839373"/>
            <a:ext cx="7148052" cy="646331"/>
          </a:xfrm>
          <a:prstGeom prst="rect">
            <a:avLst/>
          </a:prstGeom>
          <a:noFill/>
        </p:spPr>
        <p:txBody>
          <a:bodyPr wrap="square" rtlCol="0">
            <a:spAutoFit/>
          </a:bodyPr>
          <a:lstStyle/>
          <a:p>
            <a:r>
              <a:rPr lang="fr-FR" i="1" dirty="0"/>
              <a:t>On cherche à estimer les variations interannuelles de succès reproducteur chez des mésanges nichant dans un dispositif de 50 nichoirs en forêt</a:t>
            </a:r>
          </a:p>
        </p:txBody>
      </p:sp>
      <p:sp>
        <p:nvSpPr>
          <p:cNvPr id="34" name="ZoneTexte 33"/>
          <p:cNvSpPr txBox="1"/>
          <p:nvPr/>
        </p:nvSpPr>
        <p:spPr>
          <a:xfrm>
            <a:off x="275303" y="6124655"/>
            <a:ext cx="9805322" cy="923330"/>
          </a:xfrm>
          <a:prstGeom prst="rect">
            <a:avLst/>
          </a:prstGeom>
          <a:noFill/>
        </p:spPr>
        <p:txBody>
          <a:bodyPr wrap="square" rtlCol="0">
            <a:spAutoFit/>
          </a:bodyPr>
          <a:lstStyle/>
          <a:p>
            <a:r>
              <a:rPr lang="fr-FR" dirty="0"/>
              <a:t>1 – chaque année, quelques nichoirs sont occupés au hasard </a:t>
            </a:r>
          </a:p>
          <a:p>
            <a:r>
              <a:rPr lang="fr-FR" dirty="0"/>
              <a:t>2 – le tirage est rebattu tous les ans, car on ne maîtrise pas quelle mésange s’installe dans quel nichoir</a:t>
            </a:r>
          </a:p>
          <a:p>
            <a:r>
              <a:rPr lang="fr-FR" dirty="0"/>
              <a:t>3 – néanmoins, un nichoir peut être occupé plusieurs années</a:t>
            </a:r>
          </a:p>
        </p:txBody>
      </p:sp>
      <p:grpSp>
        <p:nvGrpSpPr>
          <p:cNvPr id="2" name="Groupe 1"/>
          <p:cNvGrpSpPr/>
          <p:nvPr/>
        </p:nvGrpSpPr>
        <p:grpSpPr>
          <a:xfrm>
            <a:off x="2546555" y="2706729"/>
            <a:ext cx="4145233" cy="3417926"/>
            <a:chOff x="2938712" y="589936"/>
            <a:chExt cx="8977985" cy="6508854"/>
          </a:xfrm>
        </p:grpSpPr>
        <p:pic>
          <p:nvPicPr>
            <p:cNvPr id="8" name="Imag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20" y="589936"/>
              <a:ext cx="897634" cy="1005350"/>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319" y="1751524"/>
              <a:ext cx="897634" cy="1005350"/>
            </a:xfrm>
            <a:prstGeom prst="rect">
              <a:avLst/>
            </a:prstGeom>
          </p:spPr>
        </p:pic>
        <p:pic>
          <p:nvPicPr>
            <p:cNvPr id="10" name="Image 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19" y="2913112"/>
              <a:ext cx="897634" cy="1005350"/>
            </a:xfrm>
            <a:prstGeom prst="rect">
              <a:avLst/>
            </a:prstGeom>
          </p:spPr>
        </p:pic>
        <p:pic>
          <p:nvPicPr>
            <p:cNvPr id="11" name="Image 1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19" y="4074700"/>
              <a:ext cx="897634" cy="1005350"/>
            </a:xfrm>
            <a:prstGeom prst="rect">
              <a:avLst/>
            </a:prstGeom>
          </p:spPr>
        </p:pic>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319" y="5236288"/>
              <a:ext cx="897634" cy="1005350"/>
            </a:xfrm>
            <a:prstGeom prst="rect">
              <a:avLst/>
            </a:prstGeom>
          </p:spPr>
        </p:pic>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7" y="589936"/>
              <a:ext cx="897634" cy="1005350"/>
            </a:xfrm>
            <a:prstGeom prst="rect">
              <a:avLst/>
            </a:prstGeom>
          </p:spPr>
        </p:pic>
        <p:pic>
          <p:nvPicPr>
            <p:cNvPr id="14" name="Image 1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206166" y="1751524"/>
              <a:ext cx="897634" cy="1005350"/>
            </a:xfrm>
            <a:prstGeom prst="rect">
              <a:avLst/>
            </a:prstGeom>
          </p:spPr>
        </p:pic>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6" y="2913112"/>
              <a:ext cx="897634" cy="1005350"/>
            </a:xfrm>
            <a:prstGeom prst="rect">
              <a:avLst/>
            </a:prstGeom>
          </p:spPr>
        </p:pic>
        <p:pic>
          <p:nvPicPr>
            <p:cNvPr id="16" name="Image 1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206166" y="4074700"/>
              <a:ext cx="897634" cy="1005350"/>
            </a:xfrm>
            <a:prstGeom prst="rect">
              <a:avLst/>
            </a:prstGeom>
          </p:spPr>
        </p:pic>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6" y="5236288"/>
              <a:ext cx="897634" cy="1005350"/>
            </a:xfrm>
            <a:prstGeom prst="rect">
              <a:avLst/>
            </a:prstGeom>
          </p:spPr>
        </p:pic>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3" y="589936"/>
              <a:ext cx="897634" cy="1005350"/>
            </a:xfrm>
            <a:prstGeom prst="rect">
              <a:avLst/>
            </a:prstGeom>
          </p:spPr>
        </p:pic>
        <p:pic>
          <p:nvPicPr>
            <p:cNvPr id="19" name="Imag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2" y="1751524"/>
              <a:ext cx="897634" cy="1005350"/>
            </a:xfrm>
            <a:prstGeom prst="rect">
              <a:avLst/>
            </a:prstGeom>
          </p:spPr>
        </p:pic>
        <p:pic>
          <p:nvPicPr>
            <p:cNvPr id="20" name="Image 1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443012" y="2913112"/>
              <a:ext cx="897634" cy="1005350"/>
            </a:xfrm>
            <a:prstGeom prst="rect">
              <a:avLst/>
            </a:prstGeom>
          </p:spPr>
        </p:pic>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2" y="4074700"/>
              <a:ext cx="897634" cy="1005350"/>
            </a:xfrm>
            <a:prstGeom prst="rect">
              <a:avLst/>
            </a:prstGeom>
          </p:spPr>
        </p:pic>
        <p:pic>
          <p:nvPicPr>
            <p:cNvPr id="22" name="Image 2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443012" y="5236288"/>
              <a:ext cx="897634" cy="1005350"/>
            </a:xfrm>
            <a:prstGeom prst="rect">
              <a:avLst/>
            </a:prstGeom>
          </p:spPr>
        </p:pic>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205" y="589936"/>
              <a:ext cx="897634" cy="1005350"/>
            </a:xfrm>
            <a:prstGeom prst="rect">
              <a:avLst/>
            </a:prstGeom>
          </p:spPr>
        </p:pic>
        <p:pic>
          <p:nvPicPr>
            <p:cNvPr id="24" name="Image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1751524"/>
              <a:ext cx="897634" cy="1005350"/>
            </a:xfrm>
            <a:prstGeom prst="rect">
              <a:avLst/>
            </a:prstGeom>
          </p:spPr>
        </p:pic>
        <p:pic>
          <p:nvPicPr>
            <p:cNvPr id="25" name="Image 2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2913112"/>
              <a:ext cx="897634" cy="1005350"/>
            </a:xfrm>
            <a:prstGeom prst="rect">
              <a:avLst/>
            </a:prstGeom>
          </p:spPr>
        </p:pic>
        <p:pic>
          <p:nvPicPr>
            <p:cNvPr id="26" name="Imag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204" y="4074700"/>
              <a:ext cx="897634" cy="1005350"/>
            </a:xfrm>
            <a:prstGeom prst="rect">
              <a:avLst/>
            </a:prstGeom>
          </p:spPr>
        </p:pic>
        <p:pic>
          <p:nvPicPr>
            <p:cNvPr id="27" name="Image 2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5236288"/>
              <a:ext cx="897634" cy="1005350"/>
            </a:xfrm>
            <a:prstGeom prst="rect">
              <a:avLst/>
            </a:prstGeom>
          </p:spPr>
        </p:pic>
        <p:pic>
          <p:nvPicPr>
            <p:cNvPr id="28" name="Imag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1406" y="589936"/>
              <a:ext cx="897634" cy="1005350"/>
            </a:xfrm>
            <a:prstGeom prst="rect">
              <a:avLst/>
            </a:prstGeom>
          </p:spPr>
        </p:pic>
        <p:pic>
          <p:nvPicPr>
            <p:cNvPr id="29" name="Image 2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1751524"/>
              <a:ext cx="897634" cy="1005350"/>
            </a:xfrm>
            <a:prstGeom prst="rect">
              <a:avLst/>
            </a:prstGeom>
          </p:spPr>
        </p:pic>
        <p:pic>
          <p:nvPicPr>
            <p:cNvPr id="30" name="Image 2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2913112"/>
              <a:ext cx="897634" cy="1005350"/>
            </a:xfrm>
            <a:prstGeom prst="rect">
              <a:avLst/>
            </a:prstGeom>
          </p:spPr>
        </p:pic>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1405" y="4074700"/>
              <a:ext cx="897634" cy="1005350"/>
            </a:xfrm>
            <a:prstGeom prst="rect">
              <a:avLst/>
            </a:prstGeom>
          </p:spPr>
        </p:pic>
        <p:pic>
          <p:nvPicPr>
            <p:cNvPr id="32" name="Imag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5236288"/>
              <a:ext cx="897634" cy="1005350"/>
            </a:xfrm>
            <a:prstGeom prst="rect">
              <a:avLst/>
            </a:prstGeom>
          </p:spPr>
        </p:pic>
        <p:cxnSp>
          <p:nvCxnSpPr>
            <p:cNvPr id="33" name="Connecteur droit avec flèche 32"/>
            <p:cNvCxnSpPr/>
            <p:nvPr/>
          </p:nvCxnSpPr>
          <p:spPr>
            <a:xfrm>
              <a:off x="4881405" y="6533535"/>
              <a:ext cx="6892723" cy="0"/>
            </a:xfrm>
            <a:prstGeom prst="straightConnector1">
              <a:avLst/>
            </a:prstGeom>
            <a:ln w="762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10463821" y="6673334"/>
              <a:ext cx="1452876" cy="425456"/>
            </a:xfrm>
            <a:prstGeom prst="rect">
              <a:avLst/>
            </a:prstGeom>
            <a:noFill/>
          </p:spPr>
          <p:txBody>
            <a:bodyPr wrap="square" rtlCol="0">
              <a:spAutoFit/>
            </a:bodyPr>
            <a:lstStyle/>
            <a:p>
              <a:r>
                <a:rPr lang="fr-FR" sz="1200" dirty="0"/>
                <a:t>années</a:t>
              </a:r>
            </a:p>
          </p:txBody>
        </p:sp>
        <p:sp>
          <p:nvSpPr>
            <p:cNvPr id="36" name="ZoneTexte 35"/>
            <p:cNvSpPr txBox="1"/>
            <p:nvPr/>
          </p:nvSpPr>
          <p:spPr>
            <a:xfrm>
              <a:off x="3087781" y="877992"/>
              <a:ext cx="1946885" cy="527497"/>
            </a:xfrm>
            <a:prstGeom prst="rect">
              <a:avLst/>
            </a:prstGeom>
            <a:noFill/>
          </p:spPr>
          <p:txBody>
            <a:bodyPr wrap="square" rtlCol="0">
              <a:spAutoFit/>
            </a:bodyPr>
            <a:lstStyle/>
            <a:p>
              <a:r>
                <a:rPr lang="fr-FR" sz="1200" dirty="0"/>
                <a:t>nichoir 1</a:t>
              </a:r>
            </a:p>
          </p:txBody>
        </p:sp>
        <p:sp>
          <p:nvSpPr>
            <p:cNvPr id="37" name="ZoneTexte 36"/>
            <p:cNvSpPr txBox="1"/>
            <p:nvPr/>
          </p:nvSpPr>
          <p:spPr>
            <a:xfrm>
              <a:off x="3087779" y="2001704"/>
              <a:ext cx="1946883" cy="527497"/>
            </a:xfrm>
            <a:prstGeom prst="rect">
              <a:avLst/>
            </a:prstGeom>
            <a:noFill/>
          </p:spPr>
          <p:txBody>
            <a:bodyPr wrap="square" rtlCol="0">
              <a:spAutoFit/>
            </a:bodyPr>
            <a:lstStyle/>
            <a:p>
              <a:r>
                <a:rPr lang="fr-FR" sz="1200" dirty="0"/>
                <a:t>nichoir 20</a:t>
              </a:r>
            </a:p>
          </p:txBody>
        </p:sp>
        <p:sp>
          <p:nvSpPr>
            <p:cNvPr id="38" name="ZoneTexte 37"/>
            <p:cNvSpPr txBox="1"/>
            <p:nvPr/>
          </p:nvSpPr>
          <p:spPr>
            <a:xfrm>
              <a:off x="3087781" y="3231122"/>
              <a:ext cx="1931824" cy="527497"/>
            </a:xfrm>
            <a:prstGeom prst="rect">
              <a:avLst/>
            </a:prstGeom>
            <a:noFill/>
          </p:spPr>
          <p:txBody>
            <a:bodyPr wrap="square" rtlCol="0">
              <a:spAutoFit/>
            </a:bodyPr>
            <a:lstStyle/>
            <a:p>
              <a:r>
                <a:rPr lang="fr-FR" sz="1200" dirty="0"/>
                <a:t>nichoir 34</a:t>
              </a:r>
            </a:p>
          </p:txBody>
        </p:sp>
        <p:sp>
          <p:nvSpPr>
            <p:cNvPr id="39" name="ZoneTexte 38"/>
            <p:cNvSpPr txBox="1"/>
            <p:nvPr/>
          </p:nvSpPr>
          <p:spPr>
            <a:xfrm>
              <a:off x="2938712" y="4323871"/>
              <a:ext cx="2097362" cy="527497"/>
            </a:xfrm>
            <a:prstGeom prst="rect">
              <a:avLst/>
            </a:prstGeom>
            <a:noFill/>
          </p:spPr>
          <p:txBody>
            <a:bodyPr wrap="square" rtlCol="0">
              <a:spAutoFit/>
            </a:bodyPr>
            <a:lstStyle/>
            <a:p>
              <a:r>
                <a:rPr lang="fr-FR" sz="1200" dirty="0"/>
                <a:t>nichoir 42</a:t>
              </a:r>
            </a:p>
          </p:txBody>
        </p:sp>
        <p:sp>
          <p:nvSpPr>
            <p:cNvPr id="40" name="ZoneTexte 39"/>
            <p:cNvSpPr txBox="1"/>
            <p:nvPr/>
          </p:nvSpPr>
          <p:spPr>
            <a:xfrm>
              <a:off x="3087781" y="5553288"/>
              <a:ext cx="1931824" cy="527497"/>
            </a:xfrm>
            <a:prstGeom prst="rect">
              <a:avLst/>
            </a:prstGeom>
            <a:noFill/>
          </p:spPr>
          <p:txBody>
            <a:bodyPr wrap="square" rtlCol="0">
              <a:spAutoFit/>
            </a:bodyPr>
            <a:lstStyle/>
            <a:p>
              <a:r>
                <a:rPr lang="fr-FR" sz="1200" dirty="0"/>
                <a:t>nichoir 50</a:t>
              </a:r>
            </a:p>
          </p:txBody>
        </p:sp>
      </p:grpSp>
      <p:sp>
        <p:nvSpPr>
          <p:cNvPr id="5" name="Espace réservé du numéro de diapositive 4">
            <a:extLst>
              <a:ext uri="{FF2B5EF4-FFF2-40B4-BE49-F238E27FC236}">
                <a16:creationId xmlns:a16="http://schemas.microsoft.com/office/drawing/2014/main" id="{1866B168-CBF7-7E28-FADC-0DD3EFC95450}"/>
              </a:ext>
            </a:extLst>
          </p:cNvPr>
          <p:cNvSpPr>
            <a:spLocks noGrp="1"/>
          </p:cNvSpPr>
          <p:nvPr>
            <p:ph type="sldNum" sz="quarter" idx="12"/>
          </p:nvPr>
        </p:nvSpPr>
        <p:spPr/>
        <p:txBody>
          <a:bodyPr/>
          <a:lstStyle/>
          <a:p>
            <a:pPr lvl="0"/>
            <a:fld id="{D73EB851-A589-48F2-8514-FB85A3C8DA34}" type="slidenum">
              <a:rPr lang="fr-FR" smtClean="0"/>
              <a:t>37</a:t>
            </a:fld>
            <a:endParaRPr lang="fr-FR"/>
          </a:p>
        </p:txBody>
      </p:sp>
    </p:spTree>
    <p:extLst>
      <p:ext uri="{BB962C8B-B14F-4D97-AF65-F5344CB8AC3E}">
        <p14:creationId xmlns:p14="http://schemas.microsoft.com/office/powerpoint/2010/main" val="355380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4509" y="3411814"/>
            <a:ext cx="5789930" cy="3253105"/>
          </a:xfrm>
          <a:prstGeom prst="rect">
            <a:avLst/>
          </a:prstGeom>
          <a:noFill/>
        </p:spPr>
      </p:pic>
      <p:sp>
        <p:nvSpPr>
          <p:cNvPr id="7" name="ZoneTexte 6"/>
          <p:cNvSpPr txBox="1"/>
          <p:nvPr/>
        </p:nvSpPr>
        <p:spPr>
          <a:xfrm>
            <a:off x="1286679" y="977703"/>
            <a:ext cx="7282456" cy="1754326"/>
          </a:xfrm>
          <a:prstGeom prst="rect">
            <a:avLst/>
          </a:prstGeom>
          <a:noFill/>
        </p:spPr>
        <p:txBody>
          <a:bodyPr wrap="square" rtlCol="0">
            <a:spAutoFit/>
          </a:bodyPr>
          <a:lstStyle/>
          <a:p>
            <a:r>
              <a:rPr lang="fr-FR" b="1" dirty="0"/>
              <a:t>Stratégies 1 et 2 : les tirages aléatoires</a:t>
            </a:r>
            <a:r>
              <a:rPr lang="fr-FR" dirty="0"/>
              <a:t>.</a:t>
            </a:r>
          </a:p>
          <a:p>
            <a:endParaRPr lang="fr-FR" b="1" dirty="0"/>
          </a:p>
          <a:p>
            <a:r>
              <a:rPr lang="fr-FR" b="1" dirty="0"/>
              <a:t>Conditions : </a:t>
            </a:r>
            <a:r>
              <a:rPr lang="fr-FR" dirty="0"/>
              <a:t>population homogène, beaucoup d’individus</a:t>
            </a:r>
          </a:p>
          <a:p>
            <a:r>
              <a:rPr lang="fr-FR" b="1" dirty="0"/>
              <a:t>Avantages : </a:t>
            </a:r>
            <a:r>
              <a:rPr lang="fr-FR" dirty="0"/>
              <a:t>simple à analyser</a:t>
            </a:r>
          </a:p>
          <a:p>
            <a:r>
              <a:rPr lang="fr-FR" b="1" dirty="0"/>
              <a:t>Inconvénients : </a:t>
            </a:r>
            <a:r>
              <a:rPr lang="fr-FR" dirty="0"/>
              <a:t>inapproprié aux petits échantillons, difficile de s’assurer que le tirage est réellement aléatoire</a:t>
            </a:r>
          </a:p>
        </p:txBody>
      </p:sp>
      <p:sp>
        <p:nvSpPr>
          <p:cNvPr id="8" name="Ellipse 7"/>
          <p:cNvSpPr/>
          <p:nvPr/>
        </p:nvSpPr>
        <p:spPr>
          <a:xfrm>
            <a:off x="5407743" y="3598607"/>
            <a:ext cx="757084" cy="63909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3043085" y="4832556"/>
            <a:ext cx="757084" cy="63909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7138221" y="5830530"/>
            <a:ext cx="757084" cy="63909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4480540" y="5152104"/>
            <a:ext cx="757084" cy="63909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68C16833-951C-6164-9366-F878A9F8314A}"/>
              </a:ext>
            </a:extLst>
          </p:cNvPr>
          <p:cNvSpPr>
            <a:spLocks noGrp="1"/>
          </p:cNvSpPr>
          <p:nvPr>
            <p:ph type="sldNum" sz="quarter" idx="12"/>
          </p:nvPr>
        </p:nvSpPr>
        <p:spPr/>
        <p:txBody>
          <a:bodyPr/>
          <a:lstStyle/>
          <a:p>
            <a:pPr lvl="0"/>
            <a:fld id="{D73EB851-A589-48F2-8514-FB85A3C8DA34}" type="slidenum">
              <a:rPr lang="fr-FR" smtClean="0"/>
              <a:t>38</a:t>
            </a:fld>
            <a:endParaRPr lang="fr-FR"/>
          </a:p>
        </p:txBody>
      </p:sp>
    </p:spTree>
    <p:extLst>
      <p:ext uri="{BB962C8B-B14F-4D97-AF65-F5344CB8AC3E}">
        <p14:creationId xmlns:p14="http://schemas.microsoft.com/office/powerpoint/2010/main" val="1982011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ZoneTexte 6"/>
          <p:cNvSpPr txBox="1"/>
          <p:nvPr/>
        </p:nvSpPr>
        <p:spPr>
          <a:xfrm>
            <a:off x="1286679" y="977703"/>
            <a:ext cx="7282456" cy="646331"/>
          </a:xfrm>
          <a:prstGeom prst="rect">
            <a:avLst/>
          </a:prstGeom>
          <a:noFill/>
        </p:spPr>
        <p:txBody>
          <a:bodyPr wrap="square" rtlCol="0">
            <a:spAutoFit/>
          </a:bodyPr>
          <a:lstStyle/>
          <a:p>
            <a:r>
              <a:rPr lang="fr-FR" b="1" dirty="0"/>
              <a:t>Stratégie 3 : le tirage systématique. </a:t>
            </a:r>
            <a:r>
              <a:rPr lang="fr-FR" dirty="0"/>
              <a:t>On tire les individus à espaces réguliers dans la population</a:t>
            </a:r>
            <a:endParaRPr lang="fr-FR" b="1" dirty="0"/>
          </a:p>
        </p:txBody>
      </p:sp>
      <p:sp>
        <p:nvSpPr>
          <p:cNvPr id="3" name="ZoneTexte 2"/>
          <p:cNvSpPr txBox="1"/>
          <p:nvPr/>
        </p:nvSpPr>
        <p:spPr>
          <a:xfrm>
            <a:off x="1286679" y="1978130"/>
            <a:ext cx="7148052" cy="646331"/>
          </a:xfrm>
          <a:prstGeom prst="rect">
            <a:avLst/>
          </a:prstGeom>
          <a:noFill/>
        </p:spPr>
        <p:txBody>
          <a:bodyPr wrap="square" rtlCol="0">
            <a:spAutoFit/>
          </a:bodyPr>
          <a:lstStyle/>
          <a:p>
            <a:r>
              <a:rPr lang="fr-FR" i="1" dirty="0"/>
              <a:t>On mesure la qualité de l’eau de l’amont à l’aval d’un fleuve. L’effort d’échantillonnage n’est pas limitant.</a:t>
            </a:r>
          </a:p>
        </p:txBody>
      </p:sp>
      <p:sp>
        <p:nvSpPr>
          <p:cNvPr id="34" name="ZoneTexte 33"/>
          <p:cNvSpPr txBox="1"/>
          <p:nvPr/>
        </p:nvSpPr>
        <p:spPr>
          <a:xfrm>
            <a:off x="275303" y="5711700"/>
            <a:ext cx="9805322" cy="923330"/>
          </a:xfrm>
          <a:prstGeom prst="rect">
            <a:avLst/>
          </a:prstGeom>
          <a:noFill/>
        </p:spPr>
        <p:txBody>
          <a:bodyPr wrap="square" rtlCol="0">
            <a:spAutoFit/>
          </a:bodyPr>
          <a:lstStyle/>
          <a:p>
            <a:r>
              <a:rPr lang="fr-FR" dirty="0"/>
              <a:t>1 – on place une grille ou n’importe quel autre repère régulier sur la population. </a:t>
            </a:r>
          </a:p>
          <a:p>
            <a:r>
              <a:rPr lang="fr-FR" dirty="0"/>
              <a:t>2 – on décide d’une résolution, soit une distance fixe entre individus (ici 10 km)</a:t>
            </a:r>
          </a:p>
          <a:p>
            <a:r>
              <a:rPr lang="fr-FR" dirty="0"/>
              <a:t>3 – on mesure tous les individus</a:t>
            </a:r>
          </a:p>
        </p:txBody>
      </p:sp>
      <p:sp>
        <p:nvSpPr>
          <p:cNvPr id="41" name="Rectangle 40"/>
          <p:cNvSpPr/>
          <p:nvPr/>
        </p:nvSpPr>
        <p:spPr>
          <a:xfrm rot="16200000">
            <a:off x="4592075" y="-733283"/>
            <a:ext cx="1489586" cy="9115010"/>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1422088" y="363602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2396132"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3343662" y="363602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330936"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278466"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6245872"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7180166"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8154194" y="36293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9141474" y="363602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p:cNvSpPr txBox="1"/>
          <p:nvPr/>
        </p:nvSpPr>
        <p:spPr>
          <a:xfrm>
            <a:off x="770808" y="4576927"/>
            <a:ext cx="884904" cy="369332"/>
          </a:xfrm>
          <a:prstGeom prst="rect">
            <a:avLst/>
          </a:prstGeom>
          <a:noFill/>
        </p:spPr>
        <p:txBody>
          <a:bodyPr wrap="square" rtlCol="0">
            <a:spAutoFit/>
          </a:bodyPr>
          <a:lstStyle/>
          <a:p>
            <a:r>
              <a:rPr lang="fr-FR" dirty="0"/>
              <a:t>aval</a:t>
            </a:r>
          </a:p>
        </p:txBody>
      </p:sp>
      <p:sp>
        <p:nvSpPr>
          <p:cNvPr id="52" name="ZoneTexte 51"/>
          <p:cNvSpPr txBox="1"/>
          <p:nvPr/>
        </p:nvSpPr>
        <p:spPr>
          <a:xfrm>
            <a:off x="9141474" y="4576927"/>
            <a:ext cx="884904" cy="369332"/>
          </a:xfrm>
          <a:prstGeom prst="rect">
            <a:avLst/>
          </a:prstGeom>
          <a:noFill/>
        </p:spPr>
        <p:txBody>
          <a:bodyPr wrap="square" rtlCol="0">
            <a:spAutoFit/>
          </a:bodyPr>
          <a:lstStyle/>
          <a:p>
            <a:r>
              <a:rPr lang="fr-FR" dirty="0"/>
              <a:t>amont</a:t>
            </a:r>
          </a:p>
        </p:txBody>
      </p:sp>
      <p:sp>
        <p:nvSpPr>
          <p:cNvPr id="53" name="ZoneTexte 52"/>
          <p:cNvSpPr txBox="1"/>
          <p:nvPr/>
        </p:nvSpPr>
        <p:spPr>
          <a:xfrm>
            <a:off x="1705202" y="3636232"/>
            <a:ext cx="884904" cy="369332"/>
          </a:xfrm>
          <a:prstGeom prst="rect">
            <a:avLst/>
          </a:prstGeom>
          <a:noFill/>
        </p:spPr>
        <p:txBody>
          <a:bodyPr wrap="square" rtlCol="0">
            <a:spAutoFit/>
          </a:bodyPr>
          <a:lstStyle/>
          <a:p>
            <a:r>
              <a:rPr lang="fr-FR" dirty="0">
                <a:solidFill>
                  <a:schemeClr val="bg1"/>
                </a:solidFill>
              </a:rPr>
              <a:t>10 km</a:t>
            </a:r>
          </a:p>
        </p:txBody>
      </p:sp>
      <p:sp>
        <p:nvSpPr>
          <p:cNvPr id="54" name="ZoneTexte 53"/>
          <p:cNvSpPr txBox="1"/>
          <p:nvPr/>
        </p:nvSpPr>
        <p:spPr>
          <a:xfrm>
            <a:off x="2682228" y="3621484"/>
            <a:ext cx="884904" cy="369332"/>
          </a:xfrm>
          <a:prstGeom prst="rect">
            <a:avLst/>
          </a:prstGeom>
          <a:noFill/>
        </p:spPr>
        <p:txBody>
          <a:bodyPr wrap="square" rtlCol="0">
            <a:spAutoFit/>
          </a:bodyPr>
          <a:lstStyle/>
          <a:p>
            <a:r>
              <a:rPr lang="fr-FR" dirty="0">
                <a:solidFill>
                  <a:schemeClr val="bg1"/>
                </a:solidFill>
              </a:rPr>
              <a:t>10 km</a:t>
            </a:r>
          </a:p>
        </p:txBody>
      </p:sp>
      <p:sp>
        <p:nvSpPr>
          <p:cNvPr id="55" name="ZoneTexte 54"/>
          <p:cNvSpPr txBox="1"/>
          <p:nvPr/>
        </p:nvSpPr>
        <p:spPr>
          <a:xfrm>
            <a:off x="3659289" y="3621484"/>
            <a:ext cx="884904" cy="369332"/>
          </a:xfrm>
          <a:prstGeom prst="rect">
            <a:avLst/>
          </a:prstGeom>
          <a:noFill/>
        </p:spPr>
        <p:txBody>
          <a:bodyPr wrap="square" rtlCol="0">
            <a:spAutoFit/>
          </a:bodyPr>
          <a:lstStyle/>
          <a:p>
            <a:r>
              <a:rPr lang="fr-FR" dirty="0">
                <a:solidFill>
                  <a:schemeClr val="bg1"/>
                </a:solidFill>
              </a:rPr>
              <a:t>10 km</a:t>
            </a:r>
          </a:p>
        </p:txBody>
      </p:sp>
      <p:sp>
        <p:nvSpPr>
          <p:cNvPr id="56" name="ZoneTexte 55"/>
          <p:cNvSpPr txBox="1"/>
          <p:nvPr/>
        </p:nvSpPr>
        <p:spPr>
          <a:xfrm>
            <a:off x="4652940" y="3621484"/>
            <a:ext cx="884904" cy="369332"/>
          </a:xfrm>
          <a:prstGeom prst="rect">
            <a:avLst/>
          </a:prstGeom>
          <a:noFill/>
        </p:spPr>
        <p:txBody>
          <a:bodyPr wrap="square" rtlCol="0">
            <a:spAutoFit/>
          </a:bodyPr>
          <a:lstStyle/>
          <a:p>
            <a:r>
              <a:rPr lang="fr-FR" dirty="0">
                <a:solidFill>
                  <a:schemeClr val="bg1"/>
                </a:solidFill>
              </a:rPr>
              <a:t>10 km</a:t>
            </a:r>
          </a:p>
        </p:txBody>
      </p:sp>
      <p:sp>
        <p:nvSpPr>
          <p:cNvPr id="57" name="ZoneTexte 56"/>
          <p:cNvSpPr txBox="1"/>
          <p:nvPr/>
        </p:nvSpPr>
        <p:spPr>
          <a:xfrm>
            <a:off x="5557953" y="3621484"/>
            <a:ext cx="884904" cy="369332"/>
          </a:xfrm>
          <a:prstGeom prst="rect">
            <a:avLst/>
          </a:prstGeom>
          <a:noFill/>
        </p:spPr>
        <p:txBody>
          <a:bodyPr wrap="square" rtlCol="0">
            <a:spAutoFit/>
          </a:bodyPr>
          <a:lstStyle/>
          <a:p>
            <a:r>
              <a:rPr lang="fr-FR" dirty="0">
                <a:solidFill>
                  <a:schemeClr val="bg1"/>
                </a:solidFill>
              </a:rPr>
              <a:t>10 km</a:t>
            </a:r>
          </a:p>
        </p:txBody>
      </p:sp>
      <p:sp>
        <p:nvSpPr>
          <p:cNvPr id="58" name="ZoneTexte 57"/>
          <p:cNvSpPr txBox="1"/>
          <p:nvPr/>
        </p:nvSpPr>
        <p:spPr>
          <a:xfrm>
            <a:off x="6550386" y="3621484"/>
            <a:ext cx="884904" cy="369332"/>
          </a:xfrm>
          <a:prstGeom prst="rect">
            <a:avLst/>
          </a:prstGeom>
          <a:noFill/>
        </p:spPr>
        <p:txBody>
          <a:bodyPr wrap="square" rtlCol="0">
            <a:spAutoFit/>
          </a:bodyPr>
          <a:lstStyle/>
          <a:p>
            <a:r>
              <a:rPr lang="fr-FR" dirty="0">
                <a:solidFill>
                  <a:schemeClr val="bg1"/>
                </a:solidFill>
              </a:rPr>
              <a:t>10 km</a:t>
            </a:r>
          </a:p>
        </p:txBody>
      </p:sp>
      <p:sp>
        <p:nvSpPr>
          <p:cNvPr id="59" name="ZoneTexte 58"/>
          <p:cNvSpPr txBox="1"/>
          <p:nvPr/>
        </p:nvSpPr>
        <p:spPr>
          <a:xfrm>
            <a:off x="7468073" y="3643511"/>
            <a:ext cx="884904" cy="369332"/>
          </a:xfrm>
          <a:prstGeom prst="rect">
            <a:avLst/>
          </a:prstGeom>
          <a:noFill/>
        </p:spPr>
        <p:txBody>
          <a:bodyPr wrap="square" rtlCol="0">
            <a:spAutoFit/>
          </a:bodyPr>
          <a:lstStyle/>
          <a:p>
            <a:r>
              <a:rPr lang="fr-FR" dirty="0">
                <a:solidFill>
                  <a:schemeClr val="bg1"/>
                </a:solidFill>
              </a:rPr>
              <a:t>10 km</a:t>
            </a:r>
          </a:p>
        </p:txBody>
      </p:sp>
      <p:sp>
        <p:nvSpPr>
          <p:cNvPr id="60" name="ZoneTexte 59"/>
          <p:cNvSpPr txBox="1"/>
          <p:nvPr/>
        </p:nvSpPr>
        <p:spPr>
          <a:xfrm>
            <a:off x="8500240" y="3621484"/>
            <a:ext cx="884904" cy="369332"/>
          </a:xfrm>
          <a:prstGeom prst="rect">
            <a:avLst/>
          </a:prstGeom>
          <a:noFill/>
        </p:spPr>
        <p:txBody>
          <a:bodyPr wrap="square" rtlCol="0">
            <a:spAutoFit/>
          </a:bodyPr>
          <a:lstStyle/>
          <a:p>
            <a:r>
              <a:rPr lang="fr-FR" dirty="0">
                <a:solidFill>
                  <a:schemeClr val="bg1"/>
                </a:solidFill>
              </a:rPr>
              <a:t>10 km</a:t>
            </a:r>
          </a:p>
        </p:txBody>
      </p:sp>
      <p:sp>
        <p:nvSpPr>
          <p:cNvPr id="2" name="Espace réservé du numéro de diapositive 1">
            <a:extLst>
              <a:ext uri="{FF2B5EF4-FFF2-40B4-BE49-F238E27FC236}">
                <a16:creationId xmlns:a16="http://schemas.microsoft.com/office/drawing/2014/main" id="{0103790D-BA85-593E-A44F-433FC0F856B9}"/>
              </a:ext>
            </a:extLst>
          </p:cNvPr>
          <p:cNvSpPr>
            <a:spLocks noGrp="1"/>
          </p:cNvSpPr>
          <p:nvPr>
            <p:ph type="sldNum" sz="quarter" idx="12"/>
          </p:nvPr>
        </p:nvSpPr>
        <p:spPr/>
        <p:txBody>
          <a:bodyPr/>
          <a:lstStyle/>
          <a:p>
            <a:pPr lvl="0"/>
            <a:fld id="{D73EB851-A589-48F2-8514-FB85A3C8DA34}" type="slidenum">
              <a:rPr lang="fr-FR" smtClean="0"/>
              <a:t>39</a:t>
            </a:fld>
            <a:endParaRPr lang="fr-FR"/>
          </a:p>
        </p:txBody>
      </p:sp>
    </p:spTree>
    <p:extLst>
      <p:ext uri="{BB962C8B-B14F-4D97-AF65-F5344CB8AC3E}">
        <p14:creationId xmlns:p14="http://schemas.microsoft.com/office/powerpoint/2010/main" val="810094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89935" y="344129"/>
            <a:ext cx="6449962" cy="523220"/>
          </a:xfrm>
          <a:prstGeom prst="rect">
            <a:avLst/>
          </a:prstGeom>
          <a:noFill/>
        </p:spPr>
        <p:txBody>
          <a:bodyPr wrap="square" rtlCol="0">
            <a:spAutoFit/>
          </a:bodyPr>
          <a:lstStyle/>
          <a:p>
            <a:r>
              <a:rPr lang="fr-FR" sz="2800" dirty="0"/>
              <a:t>Pourquoi échantillonner?</a:t>
            </a:r>
          </a:p>
        </p:txBody>
      </p:sp>
      <p:sp>
        <p:nvSpPr>
          <p:cNvPr id="3" name="ZoneTexte 2"/>
          <p:cNvSpPr txBox="1"/>
          <p:nvPr/>
        </p:nvSpPr>
        <p:spPr>
          <a:xfrm>
            <a:off x="678426" y="1720645"/>
            <a:ext cx="5987845" cy="523220"/>
          </a:xfrm>
          <a:prstGeom prst="rect">
            <a:avLst/>
          </a:prstGeom>
          <a:noFill/>
        </p:spPr>
        <p:txBody>
          <a:bodyPr wrap="square" rtlCol="0">
            <a:spAutoFit/>
          </a:bodyPr>
          <a:lstStyle/>
          <a:p>
            <a:r>
              <a:rPr lang="fr-FR" sz="2800" dirty="0"/>
              <a:t>1 – La nature est </a:t>
            </a:r>
            <a:r>
              <a:rPr lang="fr-FR" sz="2800" b="1" u="sng" dirty="0"/>
              <a:t>variable</a:t>
            </a:r>
          </a:p>
        </p:txBody>
      </p:sp>
      <p:sp>
        <p:nvSpPr>
          <p:cNvPr id="4" name="ZoneTexte 3"/>
          <p:cNvSpPr txBox="1"/>
          <p:nvPr/>
        </p:nvSpPr>
        <p:spPr>
          <a:xfrm>
            <a:off x="678426" y="3097161"/>
            <a:ext cx="9330813" cy="523220"/>
          </a:xfrm>
          <a:prstGeom prst="rect">
            <a:avLst/>
          </a:prstGeom>
          <a:noFill/>
        </p:spPr>
        <p:txBody>
          <a:bodyPr wrap="square" rtlCol="0">
            <a:spAutoFit/>
          </a:bodyPr>
          <a:lstStyle/>
          <a:p>
            <a:r>
              <a:rPr lang="fr-FR" sz="2800" dirty="0"/>
              <a:t>2 – On ne veut étudier qu’une </a:t>
            </a:r>
            <a:r>
              <a:rPr lang="fr-FR" sz="2800" b="1" u="sng" dirty="0"/>
              <a:t>partie ciblée </a:t>
            </a:r>
            <a:r>
              <a:rPr lang="fr-FR" sz="2800" dirty="0"/>
              <a:t>de cette variabilité</a:t>
            </a:r>
          </a:p>
        </p:txBody>
      </p:sp>
      <p:sp>
        <p:nvSpPr>
          <p:cNvPr id="5" name="ZoneTexte 4"/>
          <p:cNvSpPr txBox="1"/>
          <p:nvPr/>
        </p:nvSpPr>
        <p:spPr>
          <a:xfrm>
            <a:off x="678426" y="4567084"/>
            <a:ext cx="9330813" cy="523220"/>
          </a:xfrm>
          <a:prstGeom prst="rect">
            <a:avLst/>
          </a:prstGeom>
          <a:noFill/>
        </p:spPr>
        <p:txBody>
          <a:bodyPr wrap="square" rtlCol="0">
            <a:spAutoFit/>
          </a:bodyPr>
          <a:lstStyle/>
          <a:p>
            <a:r>
              <a:rPr lang="fr-FR" sz="2800" dirty="0"/>
              <a:t>3 – Il y a </a:t>
            </a:r>
            <a:r>
              <a:rPr lang="fr-FR" sz="2800" b="1" u="sng" dirty="0"/>
              <a:t>trop d’individus </a:t>
            </a:r>
            <a:r>
              <a:rPr lang="fr-FR" sz="2800" dirty="0"/>
              <a:t>pour pouvoir tous les étudier</a:t>
            </a:r>
          </a:p>
        </p:txBody>
      </p:sp>
      <p:sp>
        <p:nvSpPr>
          <p:cNvPr id="6" name="Espace réservé du numéro de diapositive 5">
            <a:extLst>
              <a:ext uri="{FF2B5EF4-FFF2-40B4-BE49-F238E27FC236}">
                <a16:creationId xmlns:a16="http://schemas.microsoft.com/office/drawing/2014/main" id="{41915797-A211-35B0-7CCF-F8BCBE50A2CD}"/>
              </a:ext>
            </a:extLst>
          </p:cNvPr>
          <p:cNvSpPr>
            <a:spLocks noGrp="1"/>
          </p:cNvSpPr>
          <p:nvPr>
            <p:ph type="sldNum" sz="quarter" idx="12"/>
          </p:nvPr>
        </p:nvSpPr>
        <p:spPr/>
        <p:txBody>
          <a:bodyPr/>
          <a:lstStyle/>
          <a:p>
            <a:pPr lvl="0"/>
            <a:fld id="{BC2C4078-C474-4CAD-9D39-BCB872A532DA}" type="slidenum">
              <a:rPr lang="fr-FR" smtClean="0"/>
              <a:t>4</a:t>
            </a:fld>
            <a:endParaRPr lang="fr-FR"/>
          </a:p>
        </p:txBody>
      </p:sp>
    </p:spTree>
    <p:extLst>
      <p:ext uri="{BB962C8B-B14F-4D97-AF65-F5344CB8AC3E}">
        <p14:creationId xmlns:p14="http://schemas.microsoft.com/office/powerpoint/2010/main" val="1960036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ZoneTexte 6"/>
          <p:cNvSpPr txBox="1"/>
          <p:nvPr/>
        </p:nvSpPr>
        <p:spPr>
          <a:xfrm>
            <a:off x="1286679" y="977703"/>
            <a:ext cx="7282456" cy="646331"/>
          </a:xfrm>
          <a:prstGeom prst="rect">
            <a:avLst/>
          </a:prstGeom>
          <a:noFill/>
        </p:spPr>
        <p:txBody>
          <a:bodyPr wrap="square" rtlCol="0">
            <a:spAutoFit/>
          </a:bodyPr>
          <a:lstStyle/>
          <a:p>
            <a:r>
              <a:rPr lang="fr-FR" b="1" dirty="0"/>
              <a:t>Stratégie 3 : le tirage systématique. </a:t>
            </a:r>
            <a:r>
              <a:rPr lang="fr-FR" dirty="0"/>
              <a:t>On tire les individus à espaces réguliers dans la population</a:t>
            </a:r>
            <a:endParaRPr lang="fr-FR" b="1" dirty="0"/>
          </a:p>
        </p:txBody>
      </p:sp>
      <p:sp>
        <p:nvSpPr>
          <p:cNvPr id="3" name="ZoneTexte 2"/>
          <p:cNvSpPr txBox="1"/>
          <p:nvPr/>
        </p:nvSpPr>
        <p:spPr>
          <a:xfrm>
            <a:off x="1286679" y="1978130"/>
            <a:ext cx="7148052" cy="923330"/>
          </a:xfrm>
          <a:prstGeom prst="rect">
            <a:avLst/>
          </a:prstGeom>
          <a:noFill/>
        </p:spPr>
        <p:txBody>
          <a:bodyPr wrap="square" rtlCol="0">
            <a:spAutoFit/>
          </a:bodyPr>
          <a:lstStyle/>
          <a:p>
            <a:r>
              <a:rPr lang="fr-FR" i="1" dirty="0"/>
              <a:t>On veut connaître l’état de santé d’un troupeau de 50 moutons. Il n’est possible d’inspecter que 10 moutons. On aligne tous les moutons, on choisit le premier au hasard puis on en extrait un sur 5</a:t>
            </a:r>
          </a:p>
        </p:txBody>
      </p:sp>
      <p:pic>
        <p:nvPicPr>
          <p:cNvPr id="27" name="Imag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24" y="3255786"/>
            <a:ext cx="709502" cy="609145"/>
          </a:xfrm>
          <a:prstGeom prst="rect">
            <a:avLst/>
          </a:prstGeom>
        </p:spPr>
      </p:pic>
      <p:pic>
        <p:nvPicPr>
          <p:cNvPr id="28" name="Imag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198" y="3255786"/>
            <a:ext cx="709502" cy="609145"/>
          </a:xfrm>
          <a:prstGeom prst="rect">
            <a:avLst/>
          </a:prstGeom>
        </p:spPr>
      </p:pic>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172" y="3255786"/>
            <a:ext cx="709502" cy="609145"/>
          </a:xfrm>
          <a:prstGeom prst="rect">
            <a:avLst/>
          </a:prstGeom>
        </p:spPr>
      </p:pic>
      <p:pic>
        <p:nvPicPr>
          <p:cNvPr id="30" name="Imag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9146" y="3255557"/>
            <a:ext cx="709502" cy="609145"/>
          </a:xfrm>
          <a:prstGeom prst="rect">
            <a:avLst/>
          </a:prstGeom>
        </p:spPr>
      </p:pic>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203" y="3255557"/>
            <a:ext cx="709502" cy="609145"/>
          </a:xfrm>
          <a:prstGeom prst="rect">
            <a:avLst/>
          </a:prstGeom>
        </p:spPr>
      </p:pic>
      <p:pic>
        <p:nvPicPr>
          <p:cNvPr id="32" name="Imag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094" y="3255557"/>
            <a:ext cx="709502" cy="609145"/>
          </a:xfrm>
          <a:prstGeom prst="rect">
            <a:avLst/>
          </a:prstGeom>
        </p:spPr>
      </p:pic>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8985" y="3255557"/>
            <a:ext cx="709502" cy="609145"/>
          </a:xfrm>
          <a:prstGeom prst="rect">
            <a:avLst/>
          </a:prstGeom>
        </p:spPr>
      </p:pic>
      <p:pic>
        <p:nvPicPr>
          <p:cNvPr id="35" name="Imag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5481" y="3255556"/>
            <a:ext cx="709502" cy="609145"/>
          </a:xfrm>
          <a:prstGeom prst="rect">
            <a:avLst/>
          </a:prstGeom>
        </p:spPr>
      </p:pic>
      <p:pic>
        <p:nvPicPr>
          <p:cNvPr id="36" name="Imag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232" y="3255556"/>
            <a:ext cx="709502" cy="609145"/>
          </a:xfrm>
          <a:prstGeom prst="rect">
            <a:avLst/>
          </a:prstGeom>
        </p:spPr>
      </p:pic>
      <p:pic>
        <p:nvPicPr>
          <p:cNvPr id="37" name="Imag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263" y="3255556"/>
            <a:ext cx="709502" cy="609145"/>
          </a:xfrm>
          <a:prstGeom prst="rect">
            <a:avLst/>
          </a:prstGeom>
        </p:spPr>
      </p:pic>
      <p:pic>
        <p:nvPicPr>
          <p:cNvPr id="38" name="Imag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966" y="4125941"/>
            <a:ext cx="709502" cy="609145"/>
          </a:xfrm>
          <a:prstGeom prst="rect">
            <a:avLst/>
          </a:prstGeom>
        </p:spPr>
      </p:pic>
      <p:pic>
        <p:nvPicPr>
          <p:cNvPr id="39" name="Imag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940" y="4125941"/>
            <a:ext cx="709502" cy="609145"/>
          </a:xfrm>
          <a:prstGeom prst="rect">
            <a:avLst/>
          </a:prstGeom>
        </p:spPr>
      </p:pic>
      <p:pic>
        <p:nvPicPr>
          <p:cNvPr id="40" name="Imag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4914" y="4125941"/>
            <a:ext cx="709502" cy="609145"/>
          </a:xfrm>
          <a:prstGeom prst="rect">
            <a:avLst/>
          </a:prstGeom>
        </p:spPr>
      </p:pic>
      <p:pic>
        <p:nvPicPr>
          <p:cNvPr id="61" name="Imag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2888" y="4125712"/>
            <a:ext cx="709502" cy="609145"/>
          </a:xfrm>
          <a:prstGeom prst="rect">
            <a:avLst/>
          </a:prstGeom>
        </p:spPr>
      </p:pic>
      <p:pic>
        <p:nvPicPr>
          <p:cNvPr id="62" name="Imag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4945" y="4125712"/>
            <a:ext cx="709502" cy="609145"/>
          </a:xfrm>
          <a:prstGeom prst="rect">
            <a:avLst/>
          </a:prstGeom>
        </p:spPr>
      </p:pic>
      <p:pic>
        <p:nvPicPr>
          <p:cNvPr id="63" name="Imag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8836" y="4125712"/>
            <a:ext cx="709502" cy="609145"/>
          </a:xfrm>
          <a:prstGeom prst="rect">
            <a:avLst/>
          </a:prstGeom>
        </p:spPr>
      </p:pic>
      <p:pic>
        <p:nvPicPr>
          <p:cNvPr id="64" name="Imag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2727" y="4125712"/>
            <a:ext cx="709502" cy="609145"/>
          </a:xfrm>
          <a:prstGeom prst="rect">
            <a:avLst/>
          </a:prstGeom>
        </p:spPr>
      </p:pic>
      <p:pic>
        <p:nvPicPr>
          <p:cNvPr id="65" name="Imag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223" y="4125711"/>
            <a:ext cx="709502" cy="609145"/>
          </a:xfrm>
          <a:prstGeom prst="rect">
            <a:avLst/>
          </a:prstGeom>
        </p:spPr>
      </p:pic>
      <p:pic>
        <p:nvPicPr>
          <p:cNvPr id="66" name="Imag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7974" y="4125711"/>
            <a:ext cx="709502" cy="609145"/>
          </a:xfrm>
          <a:prstGeom prst="rect">
            <a:avLst/>
          </a:prstGeom>
        </p:spPr>
      </p:pic>
      <p:pic>
        <p:nvPicPr>
          <p:cNvPr id="67" name="Imag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7005" y="4125711"/>
            <a:ext cx="709502" cy="609145"/>
          </a:xfrm>
          <a:prstGeom prst="rect">
            <a:avLst/>
          </a:prstGeom>
        </p:spPr>
      </p:pic>
      <p:pic>
        <p:nvPicPr>
          <p:cNvPr id="68" name="Imag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966" y="5008441"/>
            <a:ext cx="709502" cy="609145"/>
          </a:xfrm>
          <a:prstGeom prst="rect">
            <a:avLst/>
          </a:prstGeom>
        </p:spPr>
      </p:pic>
      <p:pic>
        <p:nvPicPr>
          <p:cNvPr id="69" name="Imag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940" y="5008441"/>
            <a:ext cx="709502" cy="609145"/>
          </a:xfrm>
          <a:prstGeom prst="rect">
            <a:avLst/>
          </a:prstGeom>
        </p:spPr>
      </p:pic>
      <p:pic>
        <p:nvPicPr>
          <p:cNvPr id="70" name="Imag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4914" y="5008441"/>
            <a:ext cx="709502" cy="609145"/>
          </a:xfrm>
          <a:prstGeom prst="rect">
            <a:avLst/>
          </a:prstGeom>
        </p:spPr>
      </p:pic>
      <p:pic>
        <p:nvPicPr>
          <p:cNvPr id="71" name="Imag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2888" y="5008212"/>
            <a:ext cx="709502" cy="609145"/>
          </a:xfrm>
          <a:prstGeom prst="rect">
            <a:avLst/>
          </a:prstGeom>
        </p:spPr>
      </p:pic>
      <p:pic>
        <p:nvPicPr>
          <p:cNvPr id="72" name="Imag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4945" y="5008212"/>
            <a:ext cx="709502" cy="609145"/>
          </a:xfrm>
          <a:prstGeom prst="rect">
            <a:avLst/>
          </a:prstGeom>
        </p:spPr>
      </p:pic>
      <p:pic>
        <p:nvPicPr>
          <p:cNvPr id="73" name="Imag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8836" y="5008212"/>
            <a:ext cx="709502" cy="609145"/>
          </a:xfrm>
          <a:prstGeom prst="rect">
            <a:avLst/>
          </a:prstGeom>
        </p:spPr>
      </p:pic>
      <p:pic>
        <p:nvPicPr>
          <p:cNvPr id="74" name="Imag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2727" y="5008212"/>
            <a:ext cx="709502" cy="609145"/>
          </a:xfrm>
          <a:prstGeom prst="rect">
            <a:avLst/>
          </a:prstGeom>
        </p:spPr>
      </p:pic>
      <p:pic>
        <p:nvPicPr>
          <p:cNvPr id="75" name="Imag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223" y="5008211"/>
            <a:ext cx="709502" cy="609145"/>
          </a:xfrm>
          <a:prstGeom prst="rect">
            <a:avLst/>
          </a:prstGeom>
        </p:spPr>
      </p:pic>
      <p:pic>
        <p:nvPicPr>
          <p:cNvPr id="76" name="Imag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7974" y="5008211"/>
            <a:ext cx="709502" cy="609145"/>
          </a:xfrm>
          <a:prstGeom prst="rect">
            <a:avLst/>
          </a:prstGeom>
        </p:spPr>
      </p:pic>
      <p:pic>
        <p:nvPicPr>
          <p:cNvPr id="77" name="Imag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7005" y="5008211"/>
            <a:ext cx="709502" cy="609145"/>
          </a:xfrm>
          <a:prstGeom prst="rect">
            <a:avLst/>
          </a:prstGeom>
        </p:spPr>
      </p:pic>
      <p:pic>
        <p:nvPicPr>
          <p:cNvPr id="78" name="Imag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69" y="5938588"/>
            <a:ext cx="709502" cy="609145"/>
          </a:xfrm>
          <a:prstGeom prst="rect">
            <a:avLst/>
          </a:prstGeom>
        </p:spPr>
      </p:pic>
      <p:pic>
        <p:nvPicPr>
          <p:cNvPr id="79" name="Imag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1343" y="5938588"/>
            <a:ext cx="709502" cy="609145"/>
          </a:xfrm>
          <a:prstGeom prst="rect">
            <a:avLst/>
          </a:prstGeom>
        </p:spPr>
      </p:pic>
      <p:pic>
        <p:nvPicPr>
          <p:cNvPr id="80" name="Imag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9317" y="5938588"/>
            <a:ext cx="709502" cy="609145"/>
          </a:xfrm>
          <a:prstGeom prst="rect">
            <a:avLst/>
          </a:prstGeom>
        </p:spPr>
      </p:pic>
      <p:pic>
        <p:nvPicPr>
          <p:cNvPr id="81" name="Imag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7291" y="5938359"/>
            <a:ext cx="709502" cy="609145"/>
          </a:xfrm>
          <a:prstGeom prst="rect">
            <a:avLst/>
          </a:prstGeom>
        </p:spPr>
      </p:pic>
      <p:pic>
        <p:nvPicPr>
          <p:cNvPr id="82" name="Imag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9348" y="5938359"/>
            <a:ext cx="709502" cy="609145"/>
          </a:xfrm>
          <a:prstGeom prst="rect">
            <a:avLst/>
          </a:prstGeom>
        </p:spPr>
      </p:pic>
      <p:pic>
        <p:nvPicPr>
          <p:cNvPr id="83" name="Imag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3239" y="5938359"/>
            <a:ext cx="709502" cy="609145"/>
          </a:xfrm>
          <a:prstGeom prst="rect">
            <a:avLst/>
          </a:prstGeom>
        </p:spPr>
      </p:pic>
      <p:pic>
        <p:nvPicPr>
          <p:cNvPr id="84" name="Imag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7130" y="5938359"/>
            <a:ext cx="709502" cy="609145"/>
          </a:xfrm>
          <a:prstGeom prst="rect">
            <a:avLst/>
          </a:prstGeom>
        </p:spPr>
      </p:pic>
      <p:pic>
        <p:nvPicPr>
          <p:cNvPr id="85" name="Imag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3626" y="5938358"/>
            <a:ext cx="709502" cy="609145"/>
          </a:xfrm>
          <a:prstGeom prst="rect">
            <a:avLst/>
          </a:prstGeom>
        </p:spPr>
      </p:pic>
      <p:pic>
        <p:nvPicPr>
          <p:cNvPr id="86" name="Imag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2377" y="5938358"/>
            <a:ext cx="709502" cy="609145"/>
          </a:xfrm>
          <a:prstGeom prst="rect">
            <a:avLst/>
          </a:prstGeom>
        </p:spPr>
      </p:pic>
      <p:pic>
        <p:nvPicPr>
          <p:cNvPr id="87" name="Imag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408" y="5938358"/>
            <a:ext cx="709502" cy="609145"/>
          </a:xfrm>
          <a:prstGeom prst="rect">
            <a:avLst/>
          </a:prstGeom>
        </p:spPr>
      </p:pic>
      <p:pic>
        <p:nvPicPr>
          <p:cNvPr id="88" name="Imag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705" y="6732313"/>
            <a:ext cx="709502" cy="609145"/>
          </a:xfrm>
          <a:prstGeom prst="rect">
            <a:avLst/>
          </a:prstGeom>
        </p:spPr>
      </p:pic>
      <p:pic>
        <p:nvPicPr>
          <p:cNvPr id="89" name="Imag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6679" y="6732313"/>
            <a:ext cx="709502" cy="609145"/>
          </a:xfrm>
          <a:prstGeom prst="rect">
            <a:avLst/>
          </a:prstGeom>
        </p:spPr>
      </p:pic>
      <p:pic>
        <p:nvPicPr>
          <p:cNvPr id="90" name="Imag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4653" y="6732313"/>
            <a:ext cx="709502" cy="609145"/>
          </a:xfrm>
          <a:prstGeom prst="rect">
            <a:avLst/>
          </a:prstGeom>
        </p:spPr>
      </p:pic>
      <p:pic>
        <p:nvPicPr>
          <p:cNvPr id="91" name="Imag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2627" y="6732084"/>
            <a:ext cx="709502" cy="609145"/>
          </a:xfrm>
          <a:prstGeom prst="rect">
            <a:avLst/>
          </a:prstGeom>
        </p:spPr>
      </p:pic>
      <p:pic>
        <p:nvPicPr>
          <p:cNvPr id="92" name="Imag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4684" y="6732084"/>
            <a:ext cx="709502" cy="609145"/>
          </a:xfrm>
          <a:prstGeom prst="rect">
            <a:avLst/>
          </a:prstGeom>
        </p:spPr>
      </p:pic>
      <p:pic>
        <p:nvPicPr>
          <p:cNvPr id="93" name="Imag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8575" y="6732084"/>
            <a:ext cx="709502" cy="609145"/>
          </a:xfrm>
          <a:prstGeom prst="rect">
            <a:avLst/>
          </a:prstGeom>
        </p:spPr>
      </p:pic>
      <p:pic>
        <p:nvPicPr>
          <p:cNvPr id="94" name="Imag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2466" y="6732084"/>
            <a:ext cx="709502" cy="609145"/>
          </a:xfrm>
          <a:prstGeom prst="rect">
            <a:avLst/>
          </a:prstGeom>
        </p:spPr>
      </p:pic>
      <p:pic>
        <p:nvPicPr>
          <p:cNvPr id="95" name="Imag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8962" y="6732083"/>
            <a:ext cx="709502" cy="609145"/>
          </a:xfrm>
          <a:prstGeom prst="rect">
            <a:avLst/>
          </a:prstGeom>
        </p:spPr>
      </p:pic>
      <p:pic>
        <p:nvPicPr>
          <p:cNvPr id="96" name="Imag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7713" y="6732083"/>
            <a:ext cx="709502" cy="609145"/>
          </a:xfrm>
          <a:prstGeom prst="rect">
            <a:avLst/>
          </a:prstGeom>
        </p:spPr>
      </p:pic>
      <p:pic>
        <p:nvPicPr>
          <p:cNvPr id="97" name="Imag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6744" y="6732083"/>
            <a:ext cx="709502" cy="609145"/>
          </a:xfrm>
          <a:prstGeom prst="rect">
            <a:avLst/>
          </a:prstGeom>
        </p:spPr>
      </p:pic>
      <p:sp>
        <p:nvSpPr>
          <p:cNvPr id="100" name="Ellipse 99"/>
          <p:cNvSpPr/>
          <p:nvPr/>
        </p:nvSpPr>
        <p:spPr>
          <a:xfrm>
            <a:off x="25226" y="3136490"/>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4969439" y="3136260"/>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25226" y="4043069"/>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31556" y="4910347"/>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86858" y="5777625"/>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86858" y="6636133"/>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5059895" y="4043069"/>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Ellipse 109"/>
          <p:cNvSpPr/>
          <p:nvPr/>
        </p:nvSpPr>
        <p:spPr>
          <a:xfrm>
            <a:off x="5041023" y="4943975"/>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p:cNvSpPr/>
          <p:nvPr/>
        </p:nvSpPr>
        <p:spPr>
          <a:xfrm>
            <a:off x="5075382" y="5813083"/>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5119634" y="6682191"/>
            <a:ext cx="998207" cy="80487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A7602B9-22E8-CA2C-C6F2-06210B448134}"/>
              </a:ext>
            </a:extLst>
          </p:cNvPr>
          <p:cNvSpPr>
            <a:spLocks noGrp="1"/>
          </p:cNvSpPr>
          <p:nvPr>
            <p:ph type="sldNum" sz="quarter" idx="12"/>
          </p:nvPr>
        </p:nvSpPr>
        <p:spPr/>
        <p:txBody>
          <a:bodyPr/>
          <a:lstStyle/>
          <a:p>
            <a:pPr lvl="0"/>
            <a:fld id="{D73EB851-A589-48F2-8514-FB85A3C8DA34}" type="slidenum">
              <a:rPr lang="fr-FR" smtClean="0"/>
              <a:t>40</a:t>
            </a:fld>
            <a:endParaRPr lang="fr-FR"/>
          </a:p>
        </p:txBody>
      </p:sp>
    </p:spTree>
    <p:extLst>
      <p:ext uri="{BB962C8B-B14F-4D97-AF65-F5344CB8AC3E}">
        <p14:creationId xmlns:p14="http://schemas.microsoft.com/office/powerpoint/2010/main" val="3094590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ZoneTexte 6"/>
          <p:cNvSpPr txBox="1"/>
          <p:nvPr/>
        </p:nvSpPr>
        <p:spPr>
          <a:xfrm>
            <a:off x="1286679" y="977703"/>
            <a:ext cx="7282456" cy="646331"/>
          </a:xfrm>
          <a:prstGeom prst="rect">
            <a:avLst/>
          </a:prstGeom>
          <a:noFill/>
        </p:spPr>
        <p:txBody>
          <a:bodyPr wrap="square" rtlCol="0">
            <a:spAutoFit/>
          </a:bodyPr>
          <a:lstStyle/>
          <a:p>
            <a:r>
              <a:rPr lang="fr-FR" b="1" dirty="0"/>
              <a:t>Stratégie 3 : le tirage systématique. </a:t>
            </a:r>
            <a:r>
              <a:rPr lang="fr-FR" dirty="0"/>
              <a:t>On tire les individus à espaces réguliers dans la population</a:t>
            </a:r>
            <a:endParaRPr lang="fr-FR" b="1" dirty="0"/>
          </a:p>
        </p:txBody>
      </p:sp>
      <p:sp>
        <p:nvSpPr>
          <p:cNvPr id="3" name="ZoneTexte 2"/>
          <p:cNvSpPr txBox="1"/>
          <p:nvPr/>
        </p:nvSpPr>
        <p:spPr>
          <a:xfrm>
            <a:off x="1286679" y="1978130"/>
            <a:ext cx="7148052" cy="369332"/>
          </a:xfrm>
          <a:prstGeom prst="rect">
            <a:avLst/>
          </a:prstGeom>
          <a:noFill/>
        </p:spPr>
        <p:txBody>
          <a:bodyPr wrap="square" rtlCol="0">
            <a:spAutoFit/>
          </a:bodyPr>
          <a:lstStyle/>
          <a:p>
            <a:r>
              <a:rPr lang="fr-FR" i="1" dirty="0"/>
              <a:t>On mesure la hauteur d’eau toutes les 12 heures sur un estran (ici, Cancale) </a:t>
            </a:r>
          </a:p>
        </p:txBody>
      </p:sp>
      <p:pic>
        <p:nvPicPr>
          <p:cNvPr id="98" name="Image 97"/>
          <p:cNvPicPr/>
          <p:nvPr/>
        </p:nvPicPr>
        <p:blipFill>
          <a:blip r:embed="rId2">
            <a:extLst>
              <a:ext uri="{28A0092B-C50C-407E-A947-70E740481C1C}">
                <a14:useLocalDpi xmlns:a14="http://schemas.microsoft.com/office/drawing/2010/main" val="0"/>
              </a:ext>
            </a:extLst>
          </a:blip>
          <a:stretch>
            <a:fillRect/>
          </a:stretch>
        </p:blipFill>
        <p:spPr>
          <a:xfrm>
            <a:off x="2005781" y="2846889"/>
            <a:ext cx="6711304" cy="3131124"/>
          </a:xfrm>
          <a:prstGeom prst="rect">
            <a:avLst/>
          </a:prstGeom>
        </p:spPr>
      </p:pic>
      <p:sp>
        <p:nvSpPr>
          <p:cNvPr id="99" name="ZoneTexte 98"/>
          <p:cNvSpPr txBox="1"/>
          <p:nvPr/>
        </p:nvSpPr>
        <p:spPr>
          <a:xfrm>
            <a:off x="1569033" y="6182166"/>
            <a:ext cx="7148052" cy="1200329"/>
          </a:xfrm>
          <a:prstGeom prst="rect">
            <a:avLst/>
          </a:prstGeom>
          <a:noFill/>
        </p:spPr>
        <p:txBody>
          <a:bodyPr wrap="square" rtlCol="0">
            <a:spAutoFit/>
          </a:bodyPr>
          <a:lstStyle/>
          <a:p>
            <a:r>
              <a:rPr lang="fr-FR" dirty="0"/>
              <a:t>Courbe noire = variation de hauteur d’eau réelle</a:t>
            </a:r>
          </a:p>
          <a:p>
            <a:r>
              <a:rPr lang="fr-FR" dirty="0">
                <a:solidFill>
                  <a:srgbClr val="FF0000"/>
                </a:solidFill>
              </a:rPr>
              <a:t>Courbe rouge = échantillonnage systématique</a:t>
            </a:r>
          </a:p>
          <a:p>
            <a:r>
              <a:rPr lang="fr-FR" b="1" dirty="0">
                <a:sym typeface="Wingdings" panose="05000000000000000000" pitchFamily="2" charset="2"/>
              </a:rPr>
              <a:t> L’échantillonnage systématique n’est pas adapté à échantillonner un système oscillatoire</a:t>
            </a:r>
            <a:endParaRPr lang="fr-FR" b="1" dirty="0"/>
          </a:p>
        </p:txBody>
      </p:sp>
      <p:sp>
        <p:nvSpPr>
          <p:cNvPr id="2" name="Espace réservé du numéro de diapositive 1">
            <a:extLst>
              <a:ext uri="{FF2B5EF4-FFF2-40B4-BE49-F238E27FC236}">
                <a16:creationId xmlns:a16="http://schemas.microsoft.com/office/drawing/2014/main" id="{622A8427-27FD-B683-FB08-40266F6E7880}"/>
              </a:ext>
            </a:extLst>
          </p:cNvPr>
          <p:cNvSpPr>
            <a:spLocks noGrp="1"/>
          </p:cNvSpPr>
          <p:nvPr>
            <p:ph type="sldNum" sz="quarter" idx="12"/>
          </p:nvPr>
        </p:nvSpPr>
        <p:spPr/>
        <p:txBody>
          <a:bodyPr/>
          <a:lstStyle/>
          <a:p>
            <a:pPr lvl="0"/>
            <a:fld id="{D73EB851-A589-48F2-8514-FB85A3C8DA34}" type="slidenum">
              <a:rPr lang="fr-FR" smtClean="0"/>
              <a:t>41</a:t>
            </a:fld>
            <a:endParaRPr lang="fr-FR"/>
          </a:p>
        </p:txBody>
      </p:sp>
    </p:spTree>
    <p:extLst>
      <p:ext uri="{BB962C8B-B14F-4D97-AF65-F5344CB8AC3E}">
        <p14:creationId xmlns:p14="http://schemas.microsoft.com/office/powerpoint/2010/main" val="905159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6" name="ZoneTexte 5"/>
          <p:cNvSpPr txBox="1"/>
          <p:nvPr/>
        </p:nvSpPr>
        <p:spPr>
          <a:xfrm>
            <a:off x="1484671" y="958039"/>
            <a:ext cx="8392154" cy="1754326"/>
          </a:xfrm>
          <a:prstGeom prst="rect">
            <a:avLst/>
          </a:prstGeom>
          <a:noFill/>
        </p:spPr>
        <p:txBody>
          <a:bodyPr wrap="square" rtlCol="0">
            <a:spAutoFit/>
          </a:bodyPr>
          <a:lstStyle/>
          <a:p>
            <a:r>
              <a:rPr lang="fr-FR" b="1" dirty="0"/>
              <a:t>Stratégies 3: le tirage systématique</a:t>
            </a:r>
            <a:r>
              <a:rPr lang="fr-FR" dirty="0"/>
              <a:t>.</a:t>
            </a:r>
          </a:p>
          <a:p>
            <a:endParaRPr lang="fr-FR" b="1" dirty="0"/>
          </a:p>
          <a:p>
            <a:r>
              <a:rPr lang="fr-FR" b="1" dirty="0"/>
              <a:t>Conditions : </a:t>
            </a:r>
            <a:r>
              <a:rPr lang="fr-FR" dirty="0"/>
              <a:t>population homogène ou structurée en gradients</a:t>
            </a:r>
          </a:p>
          <a:p>
            <a:r>
              <a:rPr lang="fr-FR" b="1" dirty="0"/>
              <a:t>Avantages : </a:t>
            </a:r>
            <a:r>
              <a:rPr lang="fr-FR" dirty="0"/>
              <a:t>bien adapté aux échantillonnages spatiaux et temporels, simple à analyser</a:t>
            </a:r>
          </a:p>
          <a:p>
            <a:r>
              <a:rPr lang="fr-FR" b="1" dirty="0"/>
              <a:t>Inconvénients : </a:t>
            </a:r>
            <a:r>
              <a:rPr lang="fr-FR" dirty="0"/>
              <a:t>inapproprié aux systèmes oscillatoires, effort d’échantillonnage lourd, susceptibilité à l’autocorrélation</a:t>
            </a:r>
          </a:p>
        </p:txBody>
      </p:sp>
      <p:grpSp>
        <p:nvGrpSpPr>
          <p:cNvPr id="68" name="Groupe 67"/>
          <p:cNvGrpSpPr/>
          <p:nvPr/>
        </p:nvGrpSpPr>
        <p:grpSpPr>
          <a:xfrm>
            <a:off x="1759974" y="2841523"/>
            <a:ext cx="7229487" cy="4171856"/>
            <a:chOff x="839717" y="2392860"/>
            <a:chExt cx="9260789" cy="5121964"/>
          </a:xfrm>
        </p:grpSpPr>
        <p:sp>
          <p:nvSpPr>
            <p:cNvPr id="7" name="Rectangle 6"/>
            <p:cNvSpPr/>
            <p:nvPr/>
          </p:nvSpPr>
          <p:spPr>
            <a:xfrm rot="16200000">
              <a:off x="2962137" y="396337"/>
              <a:ext cx="5121963" cy="9115010"/>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p:cNvCxnSpPr/>
            <p:nvPr/>
          </p:nvCxnSpPr>
          <p:spPr>
            <a:xfrm>
              <a:off x="1800499"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761281"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3722063"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689470"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5650252"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6611038"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7571820"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8539227"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9500009" y="2392860"/>
              <a:ext cx="0" cy="512196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flipV="1">
              <a:off x="965613" y="6607052"/>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flipV="1">
              <a:off x="839717" y="7494946"/>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flipV="1">
              <a:off x="978864" y="5725782"/>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972243" y="4851139"/>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flipV="1">
              <a:off x="985494" y="3969869"/>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939112" y="3095226"/>
              <a:ext cx="911501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1608339" y="29494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1588469" y="380422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1608339" y="468548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1601718" y="550712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1608339" y="64148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2582383"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2562513"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2582383"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2575762"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2582383"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3529913" y="29494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3510043" y="380422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3529913" y="468548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3523292" y="550712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529913" y="64148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4517187"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497317"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517187"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510566"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4517187"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5464717"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444847"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5464717"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458096"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5464717"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6432123"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6412253"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6432123"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6425502"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32123"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366417"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7346547"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7366417"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7359796"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7366417"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8340445" y="294282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8320575" y="379759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8340445" y="467886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8333824" y="550049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8340445" y="640826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9327725" y="29494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9307855" y="380422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9327725" y="468548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9321104" y="5507124"/>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9327725" y="641489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u numéro de diapositive 1">
            <a:extLst>
              <a:ext uri="{FF2B5EF4-FFF2-40B4-BE49-F238E27FC236}">
                <a16:creationId xmlns:a16="http://schemas.microsoft.com/office/drawing/2014/main" id="{BD0A24A3-3A0B-1CEA-1CF3-B37A67FCB0D9}"/>
              </a:ext>
            </a:extLst>
          </p:cNvPr>
          <p:cNvSpPr>
            <a:spLocks noGrp="1"/>
          </p:cNvSpPr>
          <p:nvPr>
            <p:ph type="sldNum" sz="quarter" idx="12"/>
          </p:nvPr>
        </p:nvSpPr>
        <p:spPr/>
        <p:txBody>
          <a:bodyPr/>
          <a:lstStyle/>
          <a:p>
            <a:pPr lvl="0"/>
            <a:fld id="{D73EB851-A589-48F2-8514-FB85A3C8DA34}" type="slidenum">
              <a:rPr lang="fr-FR" smtClean="0"/>
              <a:t>42</a:t>
            </a:fld>
            <a:endParaRPr lang="fr-FR"/>
          </a:p>
        </p:txBody>
      </p:sp>
    </p:spTree>
    <p:extLst>
      <p:ext uri="{BB962C8B-B14F-4D97-AF65-F5344CB8AC3E}">
        <p14:creationId xmlns:p14="http://schemas.microsoft.com/office/powerpoint/2010/main" val="1542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286679" y="977703"/>
            <a:ext cx="7282456" cy="923330"/>
          </a:xfrm>
          <a:prstGeom prst="rect">
            <a:avLst/>
          </a:prstGeom>
          <a:noFill/>
        </p:spPr>
        <p:txBody>
          <a:bodyPr wrap="square" rtlCol="0">
            <a:spAutoFit/>
          </a:bodyPr>
          <a:lstStyle/>
          <a:p>
            <a:r>
              <a:rPr lang="fr-FR" b="1" dirty="0"/>
              <a:t>Stratégie 4 : le tirage stratifié. </a:t>
            </a:r>
            <a:r>
              <a:rPr lang="fr-FR" dirty="0"/>
              <a:t>On tire les individus systématiquement ou aléatoirement dans des blocs (strates) homogènes eux-mêmes tirés aléatoirement ou systématiquement dans la population statistique</a:t>
            </a:r>
            <a:endParaRPr lang="fr-FR" b="1" dirty="0"/>
          </a:p>
        </p:txBody>
      </p:sp>
      <p:sp>
        <p:nvSpPr>
          <p:cNvPr id="6" name="ZoneTexte 5"/>
          <p:cNvSpPr txBox="1"/>
          <p:nvPr/>
        </p:nvSpPr>
        <p:spPr>
          <a:xfrm>
            <a:off x="1286679" y="1978130"/>
            <a:ext cx="7148052" cy="1200329"/>
          </a:xfrm>
          <a:prstGeom prst="rect">
            <a:avLst/>
          </a:prstGeom>
          <a:noFill/>
        </p:spPr>
        <p:txBody>
          <a:bodyPr wrap="square" rtlCol="0">
            <a:spAutoFit/>
          </a:bodyPr>
          <a:lstStyle/>
          <a:p>
            <a:r>
              <a:rPr lang="fr-FR" i="1" dirty="0"/>
              <a:t>On étudie la relation entre densité de </a:t>
            </a:r>
            <a:r>
              <a:rPr lang="fr-FR" i="1" dirty="0" err="1"/>
              <a:t>microplastiques</a:t>
            </a:r>
            <a:r>
              <a:rPr lang="fr-FR" i="1" dirty="0"/>
              <a:t> et présence de mammifères marins en Méditerranée. Vous ne disposez que de 5 jours-avion pour couvrir l’ensemble du bassin méditerranéen, et le carburant coûte cher.</a:t>
            </a:r>
          </a:p>
        </p:txBody>
      </p:sp>
      <p:grpSp>
        <p:nvGrpSpPr>
          <p:cNvPr id="47" name="Groupe 46"/>
          <p:cNvGrpSpPr/>
          <p:nvPr/>
        </p:nvGrpSpPr>
        <p:grpSpPr>
          <a:xfrm>
            <a:off x="1904932" y="3283974"/>
            <a:ext cx="6529799" cy="4031257"/>
            <a:chOff x="1112317" y="2978557"/>
            <a:chExt cx="7688734" cy="4694903"/>
          </a:xfrm>
        </p:grpSpPr>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317" y="2978557"/>
              <a:ext cx="4886928" cy="2330584"/>
            </a:xfrm>
            <a:prstGeom prst="rect">
              <a:avLst/>
            </a:prstGeom>
            <a:ln w="9525">
              <a:solidFill>
                <a:schemeClr val="tx1"/>
              </a:solidFill>
            </a:ln>
          </p:spPr>
        </p:pic>
        <p:cxnSp>
          <p:nvCxnSpPr>
            <p:cNvPr id="8" name="Connecteur droit 7"/>
            <p:cNvCxnSpPr/>
            <p:nvPr/>
          </p:nvCxnSpPr>
          <p:spPr>
            <a:xfrm>
              <a:off x="1682404"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11151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225044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281990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33879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95457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452262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509208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5660123"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flipV="1">
              <a:off x="1112317" y="3269703"/>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flipV="1">
              <a:off x="1124205" y="3767278"/>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flipV="1">
              <a:off x="1124205" y="4273100"/>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1124205" y="4799539"/>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50447" y="3269703"/>
              <a:ext cx="569460" cy="497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86733"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4521912"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2250447" y="3775344"/>
              <a:ext cx="569460" cy="497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3386733" y="3269702"/>
              <a:ext cx="569460" cy="489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62" y="5835579"/>
              <a:ext cx="1428750" cy="1552575"/>
            </a:xfrm>
            <a:prstGeom prst="rect">
              <a:avLst/>
            </a:prstGeom>
          </p:spPr>
        </p:pic>
        <p:sp>
          <p:nvSpPr>
            <p:cNvPr id="27" name="Rectangle 26"/>
            <p:cNvSpPr/>
            <p:nvPr/>
          </p:nvSpPr>
          <p:spPr>
            <a:xfrm rot="10750139">
              <a:off x="3939182" y="6333027"/>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p:cNvCxnSpPr/>
            <p:nvPr/>
          </p:nvCxnSpPr>
          <p:spPr>
            <a:xfrm>
              <a:off x="3386733" y="4799539"/>
              <a:ext cx="357283" cy="1347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a:off x="3750767" y="4778922"/>
              <a:ext cx="202196" cy="13652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6020188" y="3814040"/>
              <a:ext cx="1703543" cy="967800"/>
            </a:xfrm>
            <a:prstGeom prst="rect">
              <a:avLst/>
            </a:prstGeom>
            <a:noFill/>
          </p:spPr>
          <p:txBody>
            <a:bodyPr wrap="square" rtlCol="0">
              <a:spAutoFit/>
            </a:bodyPr>
            <a:lstStyle/>
            <a:p>
              <a:r>
                <a:rPr lang="fr-FR" sz="1200" dirty="0"/>
                <a:t>strate 1 : tirage aléatoire de 5 </a:t>
              </a:r>
              <a:r>
                <a:rPr lang="fr-FR" sz="1200" dirty="0" err="1"/>
                <a:t>quadrats</a:t>
              </a:r>
              <a:r>
                <a:rPr lang="fr-FR" sz="1200" dirty="0"/>
                <a:t> dans une grille</a:t>
              </a:r>
            </a:p>
          </p:txBody>
        </p:sp>
        <p:sp>
          <p:nvSpPr>
            <p:cNvPr id="31" name="ZoneTexte 30"/>
            <p:cNvSpPr txBox="1"/>
            <p:nvPr/>
          </p:nvSpPr>
          <p:spPr>
            <a:xfrm>
              <a:off x="4594147" y="5892897"/>
              <a:ext cx="1703543" cy="752733"/>
            </a:xfrm>
            <a:prstGeom prst="rect">
              <a:avLst/>
            </a:prstGeom>
            <a:noFill/>
          </p:spPr>
          <p:txBody>
            <a:bodyPr wrap="square" rtlCol="0">
              <a:spAutoFit/>
            </a:bodyPr>
            <a:lstStyle/>
            <a:p>
              <a:r>
                <a:rPr lang="fr-FR" sz="1200" dirty="0"/>
                <a:t>strate 2 : tirage aléatoire de 3 zones dans un </a:t>
              </a:r>
              <a:r>
                <a:rPr lang="fr-FR" sz="1200" dirty="0" err="1"/>
                <a:t>quadrat</a:t>
              </a:r>
              <a:endParaRPr lang="fr-FR" sz="1200" dirty="0"/>
            </a:p>
          </p:txBody>
        </p:sp>
        <p:grpSp>
          <p:nvGrpSpPr>
            <p:cNvPr id="32" name="Groupe 31"/>
            <p:cNvGrpSpPr/>
            <p:nvPr/>
          </p:nvGrpSpPr>
          <p:grpSpPr>
            <a:xfrm rot="553757">
              <a:off x="5246624" y="6862417"/>
              <a:ext cx="1505242" cy="617689"/>
              <a:chOff x="4663727" y="5036820"/>
              <a:chExt cx="510253" cy="217046"/>
            </a:xfrm>
            <a:solidFill>
              <a:srgbClr val="AED3E2"/>
            </a:solidFill>
          </p:grpSpPr>
          <p:sp>
            <p:nvSpPr>
              <p:cNvPr id="33" name="Rectangle 32"/>
              <p:cNvSpPr/>
              <p:nvPr/>
            </p:nvSpPr>
            <p:spPr>
              <a:xfrm rot="15195385">
                <a:off x="4830047" y="4884486"/>
                <a:ext cx="177614" cy="510253"/>
              </a:xfrm>
              <a:prstGeom prst="rect">
                <a:avLst/>
              </a:prstGeom>
              <a:grp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33"/>
              <p:cNvCxnSpPr/>
              <p:nvPr/>
            </p:nvCxnSpPr>
            <p:spPr>
              <a:xfrm flipV="1">
                <a:off x="4832977" y="509714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flipV="1">
                <a:off x="4832977" y="5097139"/>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V="1">
                <a:off x="4732389" y="5124737"/>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flipV="1">
                <a:off x="4732389" y="512473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5034152" y="503682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5034152" y="5036820"/>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933564" y="5064418"/>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flipV="1">
                <a:off x="4933564" y="506441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rot="13635524">
              <a:off x="3471729" y="6200760"/>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rot="15699674">
              <a:off x="3558666" y="6577799"/>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43"/>
            <p:cNvCxnSpPr/>
            <p:nvPr/>
          </p:nvCxnSpPr>
          <p:spPr>
            <a:xfrm>
              <a:off x="3863965" y="6843421"/>
              <a:ext cx="1431526" cy="6607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3855422" y="6843421"/>
              <a:ext cx="1367231" cy="17021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6788668" y="6705660"/>
              <a:ext cx="2012383" cy="967800"/>
            </a:xfrm>
            <a:prstGeom prst="rect">
              <a:avLst/>
            </a:prstGeom>
            <a:noFill/>
          </p:spPr>
          <p:txBody>
            <a:bodyPr wrap="square" rtlCol="0">
              <a:spAutoFit/>
            </a:bodyPr>
            <a:lstStyle/>
            <a:p>
              <a:r>
                <a:rPr lang="fr-FR" sz="1200" dirty="0"/>
                <a:t>strate 3 : échantillonnage systématique par 8 </a:t>
              </a:r>
              <a:r>
                <a:rPr lang="fr-FR" sz="1200" dirty="0" err="1"/>
                <a:t>transects</a:t>
              </a:r>
              <a:r>
                <a:rPr lang="fr-FR" sz="1200" dirty="0"/>
                <a:t> en ciseaux</a:t>
              </a:r>
            </a:p>
          </p:txBody>
        </p:sp>
      </p:grpSp>
      <p:sp>
        <p:nvSpPr>
          <p:cNvPr id="2" name="Espace réservé du numéro de diapositive 1">
            <a:extLst>
              <a:ext uri="{FF2B5EF4-FFF2-40B4-BE49-F238E27FC236}">
                <a16:creationId xmlns:a16="http://schemas.microsoft.com/office/drawing/2014/main" id="{CE49B709-B2F0-3B48-F7DD-228BFC66476C}"/>
              </a:ext>
            </a:extLst>
          </p:cNvPr>
          <p:cNvSpPr>
            <a:spLocks noGrp="1"/>
          </p:cNvSpPr>
          <p:nvPr>
            <p:ph type="sldNum" sz="quarter" idx="12"/>
          </p:nvPr>
        </p:nvSpPr>
        <p:spPr/>
        <p:txBody>
          <a:bodyPr/>
          <a:lstStyle/>
          <a:p>
            <a:pPr lvl="0"/>
            <a:fld id="{D73EB851-A589-48F2-8514-FB85A3C8DA34}" type="slidenum">
              <a:rPr lang="fr-FR" smtClean="0"/>
              <a:t>43</a:t>
            </a:fld>
            <a:endParaRPr lang="fr-FR"/>
          </a:p>
        </p:txBody>
      </p:sp>
    </p:spTree>
    <p:extLst>
      <p:ext uri="{BB962C8B-B14F-4D97-AF65-F5344CB8AC3E}">
        <p14:creationId xmlns:p14="http://schemas.microsoft.com/office/powerpoint/2010/main" val="401988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286679" y="977703"/>
            <a:ext cx="7282456" cy="923330"/>
          </a:xfrm>
          <a:prstGeom prst="rect">
            <a:avLst/>
          </a:prstGeom>
          <a:noFill/>
        </p:spPr>
        <p:txBody>
          <a:bodyPr wrap="square" rtlCol="0">
            <a:spAutoFit/>
          </a:bodyPr>
          <a:lstStyle/>
          <a:p>
            <a:r>
              <a:rPr lang="fr-FR" b="1" dirty="0"/>
              <a:t>Stratégie 4 : le tirage stratifié. </a:t>
            </a:r>
            <a:r>
              <a:rPr lang="fr-FR" dirty="0"/>
              <a:t>On tire les individus systématiquement ou aléatoirement dans des blocs (strates) homogènes eux-mêmes tirés aléatoirement ou systématiquement dans la population statistique</a:t>
            </a:r>
            <a:endParaRPr lang="fr-FR" b="1" dirty="0"/>
          </a:p>
        </p:txBody>
      </p:sp>
      <p:sp>
        <p:nvSpPr>
          <p:cNvPr id="6" name="ZoneTexte 5"/>
          <p:cNvSpPr txBox="1"/>
          <p:nvPr/>
        </p:nvSpPr>
        <p:spPr>
          <a:xfrm>
            <a:off x="1286679" y="1978130"/>
            <a:ext cx="7148052" cy="646331"/>
          </a:xfrm>
          <a:prstGeom prst="rect">
            <a:avLst/>
          </a:prstGeom>
          <a:noFill/>
        </p:spPr>
        <p:txBody>
          <a:bodyPr wrap="square" rtlCol="0">
            <a:spAutoFit/>
          </a:bodyPr>
          <a:lstStyle/>
          <a:p>
            <a:r>
              <a:rPr lang="fr-FR" i="1" dirty="0"/>
              <a:t>On suit dans le temps l’évolution des sites ZNIEFF de Normandie. Il n’y a pas assez d’ETP pour que ce suivi ait lieu chaque année.</a:t>
            </a:r>
          </a:p>
        </p:txBody>
      </p:sp>
      <p:cxnSp>
        <p:nvCxnSpPr>
          <p:cNvPr id="51" name="Connecteur droit avec flèche 50"/>
          <p:cNvCxnSpPr/>
          <p:nvPr/>
        </p:nvCxnSpPr>
        <p:spPr>
          <a:xfrm>
            <a:off x="120548" y="3102090"/>
            <a:ext cx="9832258"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rot="19630956">
            <a:off x="464192" y="3138308"/>
            <a:ext cx="785052" cy="369332"/>
          </a:xfrm>
          <a:prstGeom prst="rect">
            <a:avLst/>
          </a:prstGeom>
          <a:noFill/>
        </p:spPr>
        <p:txBody>
          <a:bodyPr wrap="square" rtlCol="0">
            <a:spAutoFit/>
          </a:bodyPr>
          <a:lstStyle/>
          <a:p>
            <a:r>
              <a:rPr lang="fr-FR" i="1" dirty="0"/>
              <a:t>2000</a:t>
            </a:r>
          </a:p>
        </p:txBody>
      </p:sp>
      <p:sp>
        <p:nvSpPr>
          <p:cNvPr id="56" name="ZoneTexte 55"/>
          <p:cNvSpPr txBox="1"/>
          <p:nvPr/>
        </p:nvSpPr>
        <p:spPr>
          <a:xfrm rot="19630956">
            <a:off x="1986973" y="3138309"/>
            <a:ext cx="785052" cy="369332"/>
          </a:xfrm>
          <a:prstGeom prst="rect">
            <a:avLst/>
          </a:prstGeom>
          <a:noFill/>
        </p:spPr>
        <p:txBody>
          <a:bodyPr wrap="square" rtlCol="0">
            <a:spAutoFit/>
          </a:bodyPr>
          <a:lstStyle/>
          <a:p>
            <a:r>
              <a:rPr lang="fr-FR" i="1" dirty="0"/>
              <a:t>2005</a:t>
            </a:r>
          </a:p>
        </p:txBody>
      </p:sp>
      <p:sp>
        <p:nvSpPr>
          <p:cNvPr id="58" name="ZoneTexte 57"/>
          <p:cNvSpPr txBox="1"/>
          <p:nvPr/>
        </p:nvSpPr>
        <p:spPr>
          <a:xfrm rot="19630956">
            <a:off x="3509754" y="3138308"/>
            <a:ext cx="785052" cy="369332"/>
          </a:xfrm>
          <a:prstGeom prst="rect">
            <a:avLst/>
          </a:prstGeom>
          <a:noFill/>
        </p:spPr>
        <p:txBody>
          <a:bodyPr wrap="square" rtlCol="0">
            <a:spAutoFit/>
          </a:bodyPr>
          <a:lstStyle/>
          <a:p>
            <a:r>
              <a:rPr lang="fr-FR" i="1" dirty="0"/>
              <a:t>2010</a:t>
            </a:r>
          </a:p>
        </p:txBody>
      </p:sp>
      <p:sp>
        <p:nvSpPr>
          <p:cNvPr id="60" name="ZoneTexte 59"/>
          <p:cNvSpPr txBox="1"/>
          <p:nvPr/>
        </p:nvSpPr>
        <p:spPr>
          <a:xfrm rot="19630956">
            <a:off x="5032535" y="3138306"/>
            <a:ext cx="785052" cy="369332"/>
          </a:xfrm>
          <a:prstGeom prst="rect">
            <a:avLst/>
          </a:prstGeom>
          <a:noFill/>
        </p:spPr>
        <p:txBody>
          <a:bodyPr wrap="square" rtlCol="0">
            <a:spAutoFit/>
          </a:bodyPr>
          <a:lstStyle/>
          <a:p>
            <a:r>
              <a:rPr lang="fr-FR" i="1" dirty="0"/>
              <a:t>2015</a:t>
            </a:r>
          </a:p>
        </p:txBody>
      </p:sp>
      <p:sp>
        <p:nvSpPr>
          <p:cNvPr id="61" name="ZoneTexte 60"/>
          <p:cNvSpPr txBox="1"/>
          <p:nvPr/>
        </p:nvSpPr>
        <p:spPr>
          <a:xfrm rot="19630956">
            <a:off x="6555316" y="3138305"/>
            <a:ext cx="785052" cy="369332"/>
          </a:xfrm>
          <a:prstGeom prst="rect">
            <a:avLst/>
          </a:prstGeom>
          <a:noFill/>
        </p:spPr>
        <p:txBody>
          <a:bodyPr wrap="square" rtlCol="0">
            <a:spAutoFit/>
          </a:bodyPr>
          <a:lstStyle/>
          <a:p>
            <a:r>
              <a:rPr lang="fr-FR" i="1" dirty="0"/>
              <a:t>2020</a:t>
            </a:r>
          </a:p>
        </p:txBody>
      </p:sp>
      <p:sp>
        <p:nvSpPr>
          <p:cNvPr id="63" name="ZoneTexte 62"/>
          <p:cNvSpPr txBox="1"/>
          <p:nvPr/>
        </p:nvSpPr>
        <p:spPr>
          <a:xfrm rot="19630956">
            <a:off x="8075675" y="3138303"/>
            <a:ext cx="785052" cy="369332"/>
          </a:xfrm>
          <a:prstGeom prst="rect">
            <a:avLst/>
          </a:prstGeom>
          <a:noFill/>
        </p:spPr>
        <p:txBody>
          <a:bodyPr wrap="square" rtlCol="0">
            <a:spAutoFit/>
          </a:bodyPr>
          <a:lstStyle/>
          <a:p>
            <a:r>
              <a:rPr lang="fr-FR" i="1" dirty="0"/>
              <a:t>2025</a:t>
            </a:r>
          </a:p>
        </p:txBody>
      </p:sp>
      <p:sp>
        <p:nvSpPr>
          <p:cNvPr id="64" name="ZoneTexte 63"/>
          <p:cNvSpPr txBox="1"/>
          <p:nvPr/>
        </p:nvSpPr>
        <p:spPr>
          <a:xfrm>
            <a:off x="120548" y="2701558"/>
            <a:ext cx="5920694" cy="369332"/>
          </a:xfrm>
          <a:prstGeom prst="rect">
            <a:avLst/>
          </a:prstGeom>
          <a:noFill/>
        </p:spPr>
        <p:txBody>
          <a:bodyPr wrap="square" rtlCol="0">
            <a:spAutoFit/>
          </a:bodyPr>
          <a:lstStyle/>
          <a:p>
            <a:r>
              <a:rPr lang="fr-FR" i="1" dirty="0"/>
              <a:t>Strate 1 : tirage systématique tous les 5 ans</a:t>
            </a:r>
          </a:p>
        </p:txBody>
      </p:sp>
      <p:sp>
        <p:nvSpPr>
          <p:cNvPr id="66" name="ZoneTexte 65"/>
          <p:cNvSpPr txBox="1"/>
          <p:nvPr/>
        </p:nvSpPr>
        <p:spPr>
          <a:xfrm>
            <a:off x="120548" y="5500983"/>
            <a:ext cx="4564109" cy="646331"/>
          </a:xfrm>
          <a:prstGeom prst="rect">
            <a:avLst/>
          </a:prstGeom>
          <a:noFill/>
        </p:spPr>
        <p:txBody>
          <a:bodyPr wrap="square" rtlCol="0">
            <a:spAutoFit/>
          </a:bodyPr>
          <a:lstStyle/>
          <a:p>
            <a:r>
              <a:rPr lang="fr-FR" i="1" dirty="0"/>
              <a:t>Strate 3 : tirage aléatoire de 10 sites dans chaque catégorie</a:t>
            </a:r>
          </a:p>
        </p:txBody>
      </p:sp>
      <p:grpSp>
        <p:nvGrpSpPr>
          <p:cNvPr id="97" name="Groupe 96"/>
          <p:cNvGrpSpPr/>
          <p:nvPr/>
        </p:nvGrpSpPr>
        <p:grpSpPr>
          <a:xfrm>
            <a:off x="5543296" y="4654022"/>
            <a:ext cx="3952150" cy="2766930"/>
            <a:chOff x="4909190" y="3930594"/>
            <a:chExt cx="4897983" cy="3490358"/>
          </a:xfrm>
        </p:grpSpPr>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9190" y="4020670"/>
              <a:ext cx="4897983" cy="3400282"/>
            </a:xfrm>
            <a:prstGeom prst="rect">
              <a:avLst/>
            </a:prstGeom>
          </p:spPr>
        </p:pic>
        <p:cxnSp>
          <p:nvCxnSpPr>
            <p:cNvPr id="68" name="Connecteur droit avec flèche 67"/>
            <p:cNvCxnSpPr/>
            <p:nvPr/>
          </p:nvCxnSpPr>
          <p:spPr>
            <a:xfrm flipH="1">
              <a:off x="8018617" y="3930594"/>
              <a:ext cx="316599" cy="124533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a:off x="8335216" y="3955938"/>
              <a:ext cx="737419" cy="80058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flipH="1">
              <a:off x="6767486" y="3955938"/>
              <a:ext cx="1566290" cy="109217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p:nvPr/>
          </p:nvCxnSpPr>
          <p:spPr>
            <a:xfrm flipH="1">
              <a:off x="6899706" y="3980871"/>
              <a:ext cx="1434070" cy="128513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eur droit avec flèche 77"/>
            <p:cNvCxnSpPr/>
            <p:nvPr/>
          </p:nvCxnSpPr>
          <p:spPr>
            <a:xfrm flipH="1">
              <a:off x="6498258" y="3955527"/>
              <a:ext cx="1855182" cy="2495236"/>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p:cNvCxnSpPr/>
            <p:nvPr/>
          </p:nvCxnSpPr>
          <p:spPr>
            <a:xfrm flipH="1">
              <a:off x="7860371" y="4020667"/>
              <a:ext cx="473405" cy="260060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eur droit avec flèche 83"/>
            <p:cNvCxnSpPr/>
            <p:nvPr/>
          </p:nvCxnSpPr>
          <p:spPr>
            <a:xfrm>
              <a:off x="8333776" y="3995326"/>
              <a:ext cx="147484" cy="262594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p:cNvCxnSpPr/>
            <p:nvPr/>
          </p:nvCxnSpPr>
          <p:spPr>
            <a:xfrm>
              <a:off x="8333776" y="3980871"/>
              <a:ext cx="660435" cy="164396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flipH="1">
              <a:off x="7528161" y="3980871"/>
              <a:ext cx="795783" cy="202098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flipH="1">
              <a:off x="6126715" y="3980871"/>
              <a:ext cx="2196103" cy="8792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ZoneTexte 64"/>
          <p:cNvSpPr txBox="1"/>
          <p:nvPr/>
        </p:nvSpPr>
        <p:spPr>
          <a:xfrm>
            <a:off x="120549" y="4398113"/>
            <a:ext cx="4660822" cy="369332"/>
          </a:xfrm>
          <a:prstGeom prst="rect">
            <a:avLst/>
          </a:prstGeom>
          <a:noFill/>
        </p:spPr>
        <p:txBody>
          <a:bodyPr wrap="square" rtlCol="0">
            <a:spAutoFit/>
          </a:bodyPr>
          <a:lstStyle/>
          <a:p>
            <a:r>
              <a:rPr lang="fr-FR" i="1" dirty="0"/>
              <a:t>Strate 2 : deux catégories : ZNIEFF 1 et ZNIEFF 2</a:t>
            </a:r>
          </a:p>
        </p:txBody>
      </p:sp>
      <p:sp>
        <p:nvSpPr>
          <p:cNvPr id="98" name="Rectangle 97"/>
          <p:cNvSpPr/>
          <p:nvPr/>
        </p:nvSpPr>
        <p:spPr>
          <a:xfrm>
            <a:off x="7074526" y="3877269"/>
            <a:ext cx="1260652" cy="8108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ZNIEFF 1</a:t>
            </a:r>
          </a:p>
        </p:txBody>
      </p:sp>
      <p:sp>
        <p:nvSpPr>
          <p:cNvPr id="99" name="Rectangle 98"/>
          <p:cNvSpPr/>
          <p:nvPr/>
        </p:nvSpPr>
        <p:spPr>
          <a:xfrm>
            <a:off x="8413259" y="3871712"/>
            <a:ext cx="1260652" cy="81087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ZNIEFF 2</a:t>
            </a:r>
          </a:p>
        </p:txBody>
      </p:sp>
      <p:cxnSp>
        <p:nvCxnSpPr>
          <p:cNvPr id="101" name="Connecteur droit avec flèche 100"/>
          <p:cNvCxnSpPr>
            <a:stCxn id="61" idx="2"/>
            <a:endCxn id="98" idx="0"/>
          </p:cNvCxnSpPr>
          <p:nvPr/>
        </p:nvCxnSpPr>
        <p:spPr>
          <a:xfrm>
            <a:off x="7047924" y="3478165"/>
            <a:ext cx="656928" cy="399104"/>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a:stCxn id="61" idx="2"/>
            <a:endCxn id="99" idx="0"/>
          </p:cNvCxnSpPr>
          <p:nvPr/>
        </p:nvCxnSpPr>
        <p:spPr>
          <a:xfrm>
            <a:off x="7047924" y="3478165"/>
            <a:ext cx="1995661" cy="39354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884DB8FD-1BEC-617C-9048-9ACB2EA6CCE2}"/>
              </a:ext>
            </a:extLst>
          </p:cNvPr>
          <p:cNvSpPr>
            <a:spLocks noGrp="1"/>
          </p:cNvSpPr>
          <p:nvPr>
            <p:ph type="sldNum" sz="quarter" idx="12"/>
          </p:nvPr>
        </p:nvSpPr>
        <p:spPr/>
        <p:txBody>
          <a:bodyPr/>
          <a:lstStyle/>
          <a:p>
            <a:pPr lvl="0"/>
            <a:fld id="{D73EB851-A589-48F2-8514-FB85A3C8DA34}" type="slidenum">
              <a:rPr lang="fr-FR" smtClean="0"/>
              <a:t>44</a:t>
            </a:fld>
            <a:endParaRPr lang="fr-FR"/>
          </a:p>
        </p:txBody>
      </p:sp>
    </p:spTree>
    <p:extLst>
      <p:ext uri="{BB962C8B-B14F-4D97-AF65-F5344CB8AC3E}">
        <p14:creationId xmlns:p14="http://schemas.microsoft.com/office/powerpoint/2010/main" val="75497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286679" y="977703"/>
            <a:ext cx="7282456" cy="923330"/>
          </a:xfrm>
          <a:prstGeom prst="rect">
            <a:avLst/>
          </a:prstGeom>
          <a:noFill/>
        </p:spPr>
        <p:txBody>
          <a:bodyPr wrap="square" rtlCol="0">
            <a:spAutoFit/>
          </a:bodyPr>
          <a:lstStyle/>
          <a:p>
            <a:r>
              <a:rPr lang="fr-FR" b="1" dirty="0"/>
              <a:t>Stratégie 4 : le tirage stratifié. </a:t>
            </a:r>
            <a:r>
              <a:rPr lang="fr-FR" dirty="0"/>
              <a:t>On tire les individus systématiquement ou aléatoirement dans des blocs (strates) homogènes eux-mêmes tirés aléatoirement ou systématiquement dans la population statistique</a:t>
            </a:r>
            <a:endParaRPr lang="fr-FR" b="1" dirty="0"/>
          </a:p>
        </p:txBody>
      </p:sp>
      <p:sp>
        <p:nvSpPr>
          <p:cNvPr id="6" name="ZoneTexte 5"/>
          <p:cNvSpPr txBox="1"/>
          <p:nvPr/>
        </p:nvSpPr>
        <p:spPr>
          <a:xfrm>
            <a:off x="1286679" y="1978130"/>
            <a:ext cx="7148052" cy="369332"/>
          </a:xfrm>
          <a:prstGeom prst="rect">
            <a:avLst/>
          </a:prstGeom>
          <a:noFill/>
        </p:spPr>
        <p:txBody>
          <a:bodyPr wrap="square" rtlCol="0">
            <a:spAutoFit/>
          </a:bodyPr>
          <a:lstStyle/>
          <a:p>
            <a:r>
              <a:rPr lang="fr-FR" i="1" dirty="0"/>
              <a:t>On estime la richesse spécifique dans des pièges barber. </a:t>
            </a:r>
          </a:p>
        </p:txBody>
      </p:sp>
      <p:sp>
        <p:nvSpPr>
          <p:cNvPr id="7" name="AutoShape 2" descr="Atlas des Araignées du Massif armorica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679" y="3204873"/>
            <a:ext cx="2524125" cy="175260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056" y="4505893"/>
            <a:ext cx="2283661" cy="2572326"/>
          </a:xfrm>
          <a:prstGeom prst="rect">
            <a:avLst/>
          </a:prstGeom>
        </p:spPr>
      </p:pic>
      <p:sp>
        <p:nvSpPr>
          <p:cNvPr id="10" name="ZoneTexte 9"/>
          <p:cNvSpPr txBox="1"/>
          <p:nvPr/>
        </p:nvSpPr>
        <p:spPr>
          <a:xfrm>
            <a:off x="913185" y="2757068"/>
            <a:ext cx="5920694" cy="369332"/>
          </a:xfrm>
          <a:prstGeom prst="rect">
            <a:avLst/>
          </a:prstGeom>
          <a:noFill/>
        </p:spPr>
        <p:txBody>
          <a:bodyPr wrap="square" rtlCol="0">
            <a:spAutoFit/>
          </a:bodyPr>
          <a:lstStyle/>
          <a:p>
            <a:r>
              <a:rPr lang="fr-FR" i="1" dirty="0"/>
              <a:t>Strate 1 : tirage exhaustif : on analyse tous les pièges</a:t>
            </a:r>
          </a:p>
        </p:txBody>
      </p:sp>
      <p:sp>
        <p:nvSpPr>
          <p:cNvPr id="11" name="ZoneTexte 10"/>
          <p:cNvSpPr txBox="1"/>
          <p:nvPr/>
        </p:nvSpPr>
        <p:spPr>
          <a:xfrm>
            <a:off x="4317939" y="3788252"/>
            <a:ext cx="5920694" cy="646331"/>
          </a:xfrm>
          <a:prstGeom prst="rect">
            <a:avLst/>
          </a:prstGeom>
          <a:noFill/>
        </p:spPr>
        <p:txBody>
          <a:bodyPr wrap="square" rtlCol="0">
            <a:spAutoFit/>
          </a:bodyPr>
          <a:lstStyle/>
          <a:p>
            <a:r>
              <a:rPr lang="fr-FR" i="1" dirty="0"/>
              <a:t>Strate 2 : tirage aléatoire : on identifie les 30 premiers individus extraits de chaque piège</a:t>
            </a:r>
          </a:p>
        </p:txBody>
      </p:sp>
      <p:sp>
        <p:nvSpPr>
          <p:cNvPr id="12" name="Forme libre 11"/>
          <p:cNvSpPr/>
          <p:nvPr/>
        </p:nvSpPr>
        <p:spPr>
          <a:xfrm>
            <a:off x="2825401" y="5060373"/>
            <a:ext cx="2327564" cy="964231"/>
          </a:xfrm>
          <a:custGeom>
            <a:avLst/>
            <a:gdLst>
              <a:gd name="connsiteX0" fmla="*/ 0 w 2327564"/>
              <a:gd name="connsiteY0" fmla="*/ 0 h 964231"/>
              <a:gd name="connsiteX1" fmla="*/ 187036 w 2327564"/>
              <a:gd name="connsiteY1" fmla="*/ 955963 h 964231"/>
              <a:gd name="connsiteX2" fmla="*/ 1111827 w 2327564"/>
              <a:gd name="connsiteY2" fmla="*/ 477981 h 964231"/>
              <a:gd name="connsiteX3" fmla="*/ 2327564 w 2327564"/>
              <a:gd name="connsiteY3" fmla="*/ 737754 h 964231"/>
            </a:gdLst>
            <a:ahLst/>
            <a:cxnLst>
              <a:cxn ang="0">
                <a:pos x="connsiteX0" y="connsiteY0"/>
              </a:cxn>
              <a:cxn ang="0">
                <a:pos x="connsiteX1" y="connsiteY1"/>
              </a:cxn>
              <a:cxn ang="0">
                <a:pos x="connsiteX2" y="connsiteY2"/>
              </a:cxn>
              <a:cxn ang="0">
                <a:pos x="connsiteX3" y="connsiteY3"/>
              </a:cxn>
            </a:cxnLst>
            <a:rect l="l" t="t" r="r" b="b"/>
            <a:pathLst>
              <a:path w="2327564" h="964231">
                <a:moveTo>
                  <a:pt x="0" y="0"/>
                </a:moveTo>
                <a:cubicBezTo>
                  <a:pt x="866" y="438150"/>
                  <a:pt x="1732" y="876300"/>
                  <a:pt x="187036" y="955963"/>
                </a:cubicBezTo>
                <a:cubicBezTo>
                  <a:pt x="372340" y="1035626"/>
                  <a:pt x="755072" y="514349"/>
                  <a:pt x="1111827" y="477981"/>
                </a:cubicBezTo>
                <a:cubicBezTo>
                  <a:pt x="1468582" y="441613"/>
                  <a:pt x="1898073" y="589683"/>
                  <a:pt x="2327564" y="737754"/>
                </a:cubicBezTo>
              </a:path>
            </a:pathLst>
          </a:custGeom>
          <a:noFill/>
          <a:ln w="57150">
            <a:solidFill>
              <a:schemeClr val="tx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D708BA1D-4E44-15C8-E56D-1B029D8B7CBA}"/>
              </a:ext>
            </a:extLst>
          </p:cNvPr>
          <p:cNvSpPr>
            <a:spLocks noGrp="1"/>
          </p:cNvSpPr>
          <p:nvPr>
            <p:ph type="sldNum" sz="quarter" idx="12"/>
          </p:nvPr>
        </p:nvSpPr>
        <p:spPr/>
        <p:txBody>
          <a:bodyPr/>
          <a:lstStyle/>
          <a:p>
            <a:pPr lvl="0"/>
            <a:fld id="{D73EB851-A589-48F2-8514-FB85A3C8DA34}" type="slidenum">
              <a:rPr lang="fr-FR" smtClean="0"/>
              <a:t>45</a:t>
            </a:fld>
            <a:endParaRPr lang="fr-FR"/>
          </a:p>
        </p:txBody>
      </p:sp>
    </p:spTree>
    <p:extLst>
      <p:ext uri="{BB962C8B-B14F-4D97-AF65-F5344CB8AC3E}">
        <p14:creationId xmlns:p14="http://schemas.microsoft.com/office/powerpoint/2010/main" val="2435317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37092" y="715914"/>
            <a:ext cx="10132775" cy="2585323"/>
          </a:xfrm>
          <a:prstGeom prst="rect">
            <a:avLst/>
          </a:prstGeom>
          <a:noFill/>
        </p:spPr>
        <p:txBody>
          <a:bodyPr wrap="square" rtlCol="0">
            <a:spAutoFit/>
          </a:bodyPr>
          <a:lstStyle/>
          <a:p>
            <a:r>
              <a:rPr lang="fr-FR" b="1" dirty="0"/>
              <a:t>Stratégie 4 : le tirage stratifié. </a:t>
            </a:r>
          </a:p>
          <a:p>
            <a:r>
              <a:rPr lang="fr-FR" b="1" dirty="0"/>
              <a:t>Conditions : </a:t>
            </a:r>
            <a:r>
              <a:rPr lang="fr-FR" dirty="0"/>
              <a:t>chaque strate est à la fois un individu et un échantillon, donc il y a autant de tirages que de niveaux de stratification et les mêmes conditions s’appliquent à chaque niveau. Malgré la diminution d’effectif des plus basses strates vers les plus élevées, il faut garder assez d’individus pour estimer, à chaque niveau, la variance inter-strates et la variance intra-strate </a:t>
            </a:r>
          </a:p>
          <a:p>
            <a:r>
              <a:rPr lang="fr-FR" b="1" dirty="0"/>
              <a:t>Avantages : </a:t>
            </a:r>
            <a:r>
              <a:rPr lang="fr-FR" dirty="0"/>
              <a:t>bien adapté aux populations structurées, aux grandes étendues spatiales et/ou temporelles</a:t>
            </a:r>
          </a:p>
          <a:p>
            <a:r>
              <a:rPr lang="fr-FR" b="1" dirty="0"/>
              <a:t>Inconvénients : </a:t>
            </a:r>
            <a:r>
              <a:rPr lang="fr-FR" dirty="0"/>
              <a:t>chaque strate ajoute un niveau de dépendance entre individus dont il faudra tenir compte. L’analyse de ces plans d’échantillonnage relève du niveau 3 de cette formation. </a:t>
            </a:r>
          </a:p>
          <a:p>
            <a:endParaRPr lang="fr-FR" b="1" dirty="0"/>
          </a:p>
        </p:txBody>
      </p:sp>
      <p:sp>
        <p:nvSpPr>
          <p:cNvPr id="7" name="AutoShape 2" descr="Atlas des Araignées du Massif armorica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8" name="Rectangle 47"/>
          <p:cNvSpPr/>
          <p:nvPr/>
        </p:nvSpPr>
        <p:spPr>
          <a:xfrm rot="2963300">
            <a:off x="2589155" y="5914252"/>
            <a:ext cx="981294" cy="145608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p:cNvGrpSpPr/>
          <p:nvPr/>
        </p:nvGrpSpPr>
        <p:grpSpPr>
          <a:xfrm>
            <a:off x="1741615" y="3158836"/>
            <a:ext cx="6642893" cy="4099502"/>
            <a:chOff x="608756" y="2043212"/>
            <a:chExt cx="9366131" cy="5516463"/>
          </a:xfrm>
        </p:grpSpPr>
        <p:sp>
          <p:nvSpPr>
            <p:cNvPr id="33" name="Rectangle 32"/>
            <p:cNvSpPr/>
            <p:nvPr/>
          </p:nvSpPr>
          <p:spPr>
            <a:xfrm rot="16200000">
              <a:off x="1793070" y="3767998"/>
              <a:ext cx="2607363" cy="497599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p:cNvGrpSpPr/>
            <p:nvPr/>
          </p:nvGrpSpPr>
          <p:grpSpPr>
            <a:xfrm>
              <a:off x="608756" y="2043212"/>
              <a:ext cx="9366131" cy="5052657"/>
              <a:chOff x="608756" y="2043212"/>
              <a:chExt cx="9366131" cy="5052657"/>
            </a:xfrm>
          </p:grpSpPr>
          <p:grpSp>
            <p:nvGrpSpPr>
              <p:cNvPr id="13" name="Groupe 12"/>
              <p:cNvGrpSpPr/>
              <p:nvPr/>
            </p:nvGrpSpPr>
            <p:grpSpPr>
              <a:xfrm>
                <a:off x="608756" y="2043212"/>
                <a:ext cx="4975991" cy="2607363"/>
                <a:chOff x="1457740" y="914400"/>
                <a:chExt cx="9115010" cy="5121963"/>
              </a:xfrm>
            </p:grpSpPr>
            <p:sp>
              <p:nvSpPr>
                <p:cNvPr id="14" name="Rectangle 13"/>
                <p:cNvSpPr/>
                <p:nvPr/>
              </p:nvSpPr>
              <p:spPr>
                <a:xfrm rot="16200000">
                  <a:off x="3454263" y="-1082123"/>
                  <a:ext cx="5121963" cy="9115010"/>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9183757" y="1351722"/>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3452192" y="196794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5630931" y="389282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3260035" y="342899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3644348" y="489005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5617679" y="239201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8758859" y="393589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6935649" y="1523997"/>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6259789" y="508220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6662117" y="31639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8991600" y="258417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9617351" y="490661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9665601" y="36211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8539164"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5484540" y="1083361"/>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2552497"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2894670" y="43450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2694957" y="136331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Ellipse 33"/>
              <p:cNvSpPr/>
              <p:nvPr/>
            </p:nvSpPr>
            <p:spPr>
              <a:xfrm rot="19480109">
                <a:off x="4650239" y="5338164"/>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rot="2188189">
                <a:off x="1288293" y="6063689"/>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2886950" y="6507434"/>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rot="2188189">
                <a:off x="1481815" y="5716181"/>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rot="2188189">
                <a:off x="1697060" y="6037300"/>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3250605" y="6520567"/>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rot="19480109">
                <a:off x="4594523" y="6529360"/>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92779" y="6129582"/>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855888" y="6900232"/>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2545979" y="6703071"/>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rot="19480109">
                <a:off x="4721579" y="5841257"/>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rot="19480109">
                <a:off x="4290753" y="5546208"/>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rot="19480109">
                <a:off x="4860336" y="6320469"/>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rot="20851512">
                <a:off x="4130903" y="5152175"/>
                <a:ext cx="981294" cy="168385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rot="2188189">
                <a:off x="796539" y="5344777"/>
                <a:ext cx="1352420" cy="95119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rot="2188189">
                <a:off x="1167831" y="5321768"/>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rot="2188189">
                <a:off x="958996" y="5743438"/>
                <a:ext cx="209801" cy="195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51"/>
              <p:cNvCxnSpPr/>
              <p:nvPr/>
            </p:nvCxnSpPr>
            <p:spPr>
              <a:xfrm>
                <a:off x="6629585" y="4395856"/>
                <a:ext cx="296418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Groupe 52"/>
              <p:cNvGrpSpPr/>
              <p:nvPr/>
            </p:nvGrpSpPr>
            <p:grpSpPr>
              <a:xfrm>
                <a:off x="6502098" y="4964256"/>
                <a:ext cx="2739126" cy="1473607"/>
                <a:chOff x="1457740" y="914400"/>
                <a:chExt cx="9115010" cy="5121963"/>
              </a:xfrm>
            </p:grpSpPr>
            <p:sp>
              <p:nvSpPr>
                <p:cNvPr id="54" name="Rectangle 53"/>
                <p:cNvSpPr/>
                <p:nvPr/>
              </p:nvSpPr>
              <p:spPr>
                <a:xfrm rot="16200000">
                  <a:off x="3454263" y="-1082123"/>
                  <a:ext cx="5121963" cy="9115010"/>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9183757" y="1351722"/>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3452192" y="196794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5630931" y="389282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260035" y="342899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3644348" y="489005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5617679" y="239201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8758859" y="393589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6813943" y="1523996"/>
                  <a:ext cx="384313" cy="3843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6259789" y="508220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6662117" y="31639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8991600" y="258417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9617351" y="490661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9665601" y="36211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8539164"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5484540" y="1083361"/>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2552497"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a:off x="2894670" y="43450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2694957" y="136331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73" name="Connecteur droit 72"/>
              <p:cNvCxnSpPr>
                <a:stCxn id="70" idx="0"/>
              </p:cNvCxnSpPr>
              <p:nvPr/>
            </p:nvCxnSpPr>
            <p:spPr>
              <a:xfrm flipV="1">
                <a:off x="7101166" y="4407624"/>
                <a:ext cx="364075" cy="6100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H="1" flipV="1">
                <a:off x="7983248" y="4395856"/>
                <a:ext cx="0" cy="6170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a:stCxn id="68" idx="0"/>
              </p:cNvCxnSpPr>
              <p:nvPr/>
            </p:nvCxnSpPr>
            <p:spPr>
              <a:xfrm flipH="1" flipV="1">
                <a:off x="8499290" y="4395856"/>
                <a:ext cx="400913" cy="6217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Forme libre 75"/>
              <p:cNvSpPr/>
              <p:nvPr/>
            </p:nvSpPr>
            <p:spPr>
              <a:xfrm>
                <a:off x="6682925" y="2835329"/>
                <a:ext cx="2377440" cy="1562816"/>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gradFill flip="none" rotWithShape="1">
                <a:gsLst>
                  <a:gs pos="0">
                    <a:schemeClr val="accent1">
                      <a:lumMod val="45000"/>
                      <a:lumOff val="55000"/>
                    </a:schemeClr>
                  </a:gs>
                  <a:gs pos="76000">
                    <a:schemeClr val="tx2">
                      <a:lumMod val="75000"/>
                    </a:schemeClr>
                  </a:gs>
                  <a:gs pos="53000">
                    <a:schemeClr val="tx2">
                      <a:lumMod val="60000"/>
                      <a:lumOff val="40000"/>
                    </a:schemeClr>
                  </a:gs>
                  <a:gs pos="100000">
                    <a:schemeClr val="tx2">
                      <a:lumMod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Forme libre 76"/>
              <p:cNvSpPr/>
              <p:nvPr/>
            </p:nvSpPr>
            <p:spPr>
              <a:xfrm>
                <a:off x="7121459" y="3870802"/>
                <a:ext cx="717922" cy="528638"/>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Forme libre 77"/>
              <p:cNvSpPr/>
              <p:nvPr/>
            </p:nvSpPr>
            <p:spPr>
              <a:xfrm>
                <a:off x="7634119" y="3871366"/>
                <a:ext cx="680609" cy="528638"/>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78"/>
              <p:cNvSpPr/>
              <p:nvPr/>
            </p:nvSpPr>
            <p:spPr>
              <a:xfrm>
                <a:off x="8085468" y="3864930"/>
                <a:ext cx="680609" cy="528638"/>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8663638" y="3881458"/>
                <a:ext cx="1311249" cy="514159"/>
              </a:xfrm>
              <a:prstGeom prst="rect">
                <a:avLst/>
              </a:prstGeom>
            </p:spPr>
            <p:txBody>
              <a:bodyPr wrap="none">
                <a:spAutoFit/>
              </a:bodyPr>
              <a:lstStyle/>
              <a:p>
                <a:pPr algn="just">
                  <a:lnSpc>
                    <a:spcPct val="150000"/>
                  </a:lnSpc>
                  <a:spcAft>
                    <a:spcPts val="800"/>
                  </a:spcAft>
                </a:pPr>
                <a:r>
                  <a:rPr lang="fr-FR" sz="1400" dirty="0">
                    <a:latin typeface="Calibri" panose="020F0502020204030204" pitchFamily="34" charset="0"/>
                    <a:ea typeface="Calibri" panose="020F0502020204030204" pitchFamily="34" charset="0"/>
                    <a:cs typeface="Calibri" panose="020F0502020204030204" pitchFamily="34" charset="0"/>
                  </a:rPr>
                  <a:t>σ²</a:t>
                </a:r>
                <a:r>
                  <a:rPr lang="fr-FR" sz="1400" baseline="-25000" dirty="0">
                    <a:latin typeface="Calibri" panose="020F0502020204030204" pitchFamily="34" charset="0"/>
                    <a:ea typeface="Calibri" panose="020F0502020204030204" pitchFamily="34" charset="0"/>
                    <a:cs typeface="Calibri" panose="020F0502020204030204" pitchFamily="34" charset="0"/>
                  </a:rPr>
                  <a:t>intra-strates</a:t>
                </a: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81" name="Connecteur droit avec flèche 80"/>
              <p:cNvCxnSpPr/>
              <p:nvPr/>
            </p:nvCxnSpPr>
            <p:spPr>
              <a:xfrm flipV="1">
                <a:off x="8256830" y="4241493"/>
                <a:ext cx="375073" cy="0"/>
              </a:xfrm>
              <a:prstGeom prst="straightConnector1">
                <a:avLst/>
              </a:prstGeom>
              <a:ln w="3175">
                <a:solidFill>
                  <a:schemeClr val="accent4">
                    <a:lumMod val="60000"/>
                    <a:lumOff val="40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8424515" y="3388467"/>
                <a:ext cx="1315137" cy="514159"/>
              </a:xfrm>
              <a:prstGeom prst="rect">
                <a:avLst/>
              </a:prstGeom>
            </p:spPr>
            <p:txBody>
              <a:bodyPr wrap="none">
                <a:spAutoFit/>
              </a:bodyPr>
              <a:lstStyle/>
              <a:p>
                <a:pPr algn="just">
                  <a:lnSpc>
                    <a:spcPct val="150000"/>
                  </a:lnSpc>
                  <a:spcAft>
                    <a:spcPts val="800"/>
                  </a:spcAft>
                </a:pPr>
                <a:r>
                  <a:rPr lang="fr-FR" sz="1400" dirty="0">
                    <a:latin typeface="Calibri" panose="020F0502020204030204" pitchFamily="34" charset="0"/>
                    <a:ea typeface="Calibri" panose="020F0502020204030204" pitchFamily="34" charset="0"/>
                    <a:cs typeface="Calibri" panose="020F0502020204030204" pitchFamily="34" charset="0"/>
                  </a:rPr>
                  <a:t>σ²</a:t>
                </a:r>
                <a:r>
                  <a:rPr lang="fr-FR" sz="1400" baseline="-25000" dirty="0">
                    <a:latin typeface="Calibri" panose="020F0502020204030204" pitchFamily="34" charset="0"/>
                    <a:ea typeface="Calibri" panose="020F0502020204030204" pitchFamily="34" charset="0"/>
                    <a:cs typeface="Calibri" panose="020F0502020204030204" pitchFamily="34" charset="0"/>
                  </a:rPr>
                  <a:t>inter-strates</a:t>
                </a: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83" name="Connecteur droit avec flèche 82"/>
              <p:cNvCxnSpPr/>
              <p:nvPr/>
            </p:nvCxnSpPr>
            <p:spPr>
              <a:xfrm flipV="1">
                <a:off x="7982265" y="3791124"/>
                <a:ext cx="517025" cy="0"/>
              </a:xfrm>
              <a:prstGeom prst="straightConnector1">
                <a:avLst/>
              </a:prstGeom>
              <a:ln w="3175">
                <a:solidFill>
                  <a:schemeClr val="accent4">
                    <a:lumMod val="60000"/>
                    <a:lumOff val="40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6" name="Espace réservé du numéro de diapositive 5">
            <a:extLst>
              <a:ext uri="{FF2B5EF4-FFF2-40B4-BE49-F238E27FC236}">
                <a16:creationId xmlns:a16="http://schemas.microsoft.com/office/drawing/2014/main" id="{F275EA0D-C33B-540C-99B5-01F7DD82834D}"/>
              </a:ext>
            </a:extLst>
          </p:cNvPr>
          <p:cNvSpPr>
            <a:spLocks noGrp="1"/>
          </p:cNvSpPr>
          <p:nvPr>
            <p:ph type="sldNum" sz="quarter" idx="12"/>
          </p:nvPr>
        </p:nvSpPr>
        <p:spPr/>
        <p:txBody>
          <a:bodyPr/>
          <a:lstStyle/>
          <a:p>
            <a:pPr lvl="0"/>
            <a:fld id="{D73EB851-A589-48F2-8514-FB85A3C8DA34}" type="slidenum">
              <a:rPr lang="fr-FR" smtClean="0"/>
              <a:t>46</a:t>
            </a:fld>
            <a:endParaRPr lang="fr-FR"/>
          </a:p>
        </p:txBody>
      </p:sp>
    </p:spTree>
    <p:extLst>
      <p:ext uri="{BB962C8B-B14F-4D97-AF65-F5344CB8AC3E}">
        <p14:creationId xmlns:p14="http://schemas.microsoft.com/office/powerpoint/2010/main" val="1412053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AutoShape 2" descr="Atlas des Araignées du Massif armorica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8" name="Rectangle 47"/>
          <p:cNvSpPr/>
          <p:nvPr/>
        </p:nvSpPr>
        <p:spPr>
          <a:xfrm rot="2963300">
            <a:off x="2589155" y="5914252"/>
            <a:ext cx="981294" cy="145608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ZoneTexte 83"/>
          <p:cNvSpPr txBox="1"/>
          <p:nvPr/>
        </p:nvSpPr>
        <p:spPr>
          <a:xfrm>
            <a:off x="1309053" y="683682"/>
            <a:ext cx="7282456" cy="923330"/>
          </a:xfrm>
          <a:prstGeom prst="rect">
            <a:avLst/>
          </a:prstGeom>
          <a:noFill/>
        </p:spPr>
        <p:txBody>
          <a:bodyPr wrap="square" rtlCol="0">
            <a:spAutoFit/>
          </a:bodyPr>
          <a:lstStyle/>
          <a:p>
            <a:r>
              <a:rPr lang="fr-FR" b="1" dirty="0"/>
              <a:t>Stratégie 5 : le tirage stratifié pondéré. </a:t>
            </a:r>
            <a:r>
              <a:rPr lang="fr-FR" dirty="0"/>
              <a:t>C’est un échantillonnage stratifié dans lequel les strates ont des étendues inégales. Le nombre d’individus tirés est proportionné à l’étendue de la strate</a:t>
            </a:r>
            <a:endParaRPr lang="fr-FR" b="1" dirty="0"/>
          </a:p>
        </p:txBody>
      </p:sp>
      <p:sp>
        <p:nvSpPr>
          <p:cNvPr id="85" name="ZoneTexte 84"/>
          <p:cNvSpPr txBox="1"/>
          <p:nvPr/>
        </p:nvSpPr>
        <p:spPr>
          <a:xfrm>
            <a:off x="601825" y="1560699"/>
            <a:ext cx="8925790" cy="923330"/>
          </a:xfrm>
          <a:prstGeom prst="rect">
            <a:avLst/>
          </a:prstGeom>
          <a:noFill/>
        </p:spPr>
        <p:txBody>
          <a:bodyPr wrap="square" rtlCol="0">
            <a:spAutoFit/>
          </a:bodyPr>
          <a:lstStyle/>
          <a:p>
            <a:r>
              <a:rPr lang="fr-FR" i="1" dirty="0"/>
              <a:t>On estime la densité de chauves-souris dans 8 grottes. Il y a 2 grandes et 12 petites grottes. Les petites grottes peuvent faire l’objet d’un comptage exhaustif, mais pas les grandes. Par contre, on pourra visiter les deux grandes grottes, mais pas toutes les petites grottes.</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6" y="2580810"/>
            <a:ext cx="4180897" cy="2436892"/>
          </a:xfrm>
          <a:prstGeom prst="rect">
            <a:avLst/>
          </a:prstGeom>
        </p:spPr>
      </p:pic>
      <p:pic>
        <p:nvPicPr>
          <p:cNvPr id="86" name="Imag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5122783"/>
            <a:ext cx="4180897" cy="2436892"/>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907" y="2580810"/>
            <a:ext cx="1351667" cy="967646"/>
          </a:xfrm>
          <a:prstGeom prst="rect">
            <a:avLst/>
          </a:prstGeom>
        </p:spPr>
      </p:pic>
      <p:pic>
        <p:nvPicPr>
          <p:cNvPr id="87" name="Imag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905" y="3633827"/>
            <a:ext cx="1351667" cy="967646"/>
          </a:xfrm>
          <a:prstGeom prst="rect">
            <a:avLst/>
          </a:prstGeom>
        </p:spPr>
      </p:pic>
      <p:pic>
        <p:nvPicPr>
          <p:cNvPr id="88" name="Imag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905" y="4674247"/>
            <a:ext cx="1351667" cy="967646"/>
          </a:xfrm>
          <a:prstGeom prst="rect">
            <a:avLst/>
          </a:prstGeom>
        </p:spPr>
      </p:pic>
      <p:pic>
        <p:nvPicPr>
          <p:cNvPr id="89" name="Imag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2545" y="2580810"/>
            <a:ext cx="1351667" cy="967646"/>
          </a:xfrm>
          <a:prstGeom prst="rect">
            <a:avLst/>
          </a:prstGeom>
        </p:spPr>
      </p:pic>
      <p:pic>
        <p:nvPicPr>
          <p:cNvPr id="90" name="Imag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2543" y="3633827"/>
            <a:ext cx="1351667" cy="967646"/>
          </a:xfrm>
          <a:prstGeom prst="rect">
            <a:avLst/>
          </a:prstGeom>
        </p:spPr>
      </p:pic>
      <p:pic>
        <p:nvPicPr>
          <p:cNvPr id="91" name="Imag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2544" y="4674247"/>
            <a:ext cx="1351667" cy="967646"/>
          </a:xfrm>
          <a:prstGeom prst="rect">
            <a:avLst/>
          </a:prstGeom>
        </p:spPr>
      </p:pic>
      <p:sp>
        <p:nvSpPr>
          <p:cNvPr id="10" name="Ellipse 9"/>
          <p:cNvSpPr/>
          <p:nvPr/>
        </p:nvSpPr>
        <p:spPr>
          <a:xfrm>
            <a:off x="307975" y="2774373"/>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Ellipse 91"/>
          <p:cNvSpPr/>
          <p:nvPr/>
        </p:nvSpPr>
        <p:spPr>
          <a:xfrm>
            <a:off x="927910" y="2580810"/>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Ellipse 92"/>
          <p:cNvSpPr/>
          <p:nvPr/>
        </p:nvSpPr>
        <p:spPr>
          <a:xfrm>
            <a:off x="234391" y="4354192"/>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Ellipse 93"/>
          <p:cNvSpPr/>
          <p:nvPr/>
        </p:nvSpPr>
        <p:spPr>
          <a:xfrm>
            <a:off x="3884186" y="2688379"/>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Ellipse 94"/>
          <p:cNvSpPr/>
          <p:nvPr/>
        </p:nvSpPr>
        <p:spPr>
          <a:xfrm>
            <a:off x="3884186" y="3717710"/>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Ellipse 95"/>
          <p:cNvSpPr/>
          <p:nvPr/>
        </p:nvSpPr>
        <p:spPr>
          <a:xfrm>
            <a:off x="2707898" y="4565485"/>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Ellipse 96"/>
          <p:cNvSpPr/>
          <p:nvPr/>
        </p:nvSpPr>
        <p:spPr>
          <a:xfrm>
            <a:off x="276658" y="5392605"/>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Ellipse 97"/>
          <p:cNvSpPr/>
          <p:nvPr/>
        </p:nvSpPr>
        <p:spPr>
          <a:xfrm>
            <a:off x="1432589" y="7176665"/>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3499577" y="5795921"/>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276658" y="7176664"/>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2122848" y="5122783"/>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3853084" y="5500459"/>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Imag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286" y="2580810"/>
            <a:ext cx="1351667" cy="967646"/>
          </a:xfrm>
          <a:prstGeom prst="rect">
            <a:avLst/>
          </a:prstGeom>
        </p:spPr>
      </p:pic>
      <p:pic>
        <p:nvPicPr>
          <p:cNvPr id="110" name="Imag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284" y="3633827"/>
            <a:ext cx="1351667" cy="967646"/>
          </a:xfrm>
          <a:prstGeom prst="rect">
            <a:avLst/>
          </a:prstGeom>
        </p:spPr>
      </p:pic>
      <p:pic>
        <p:nvPicPr>
          <p:cNvPr id="111" name="Imag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285" y="4674247"/>
            <a:ext cx="1351667" cy="967646"/>
          </a:xfrm>
          <a:prstGeom prst="rect">
            <a:avLst/>
          </a:prstGeom>
        </p:spPr>
      </p:pic>
      <p:pic>
        <p:nvPicPr>
          <p:cNvPr id="112" name="Imag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374" y="5714667"/>
            <a:ext cx="1351667" cy="967646"/>
          </a:xfrm>
          <a:prstGeom prst="rect">
            <a:avLst/>
          </a:prstGeom>
        </p:spPr>
      </p:pic>
      <p:pic>
        <p:nvPicPr>
          <p:cNvPr id="113" name="Imag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6013" y="5714667"/>
            <a:ext cx="1351667" cy="967646"/>
          </a:xfrm>
          <a:prstGeom prst="rect">
            <a:avLst/>
          </a:prstGeom>
        </p:spPr>
      </p:pic>
      <p:pic>
        <p:nvPicPr>
          <p:cNvPr id="114" name="Imag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3754" y="5714667"/>
            <a:ext cx="1351667" cy="967646"/>
          </a:xfrm>
          <a:prstGeom prst="rect">
            <a:avLst/>
          </a:prstGeom>
        </p:spPr>
      </p:pic>
      <p:sp>
        <p:nvSpPr>
          <p:cNvPr id="115" name="Ellipse 114"/>
          <p:cNvSpPr/>
          <p:nvPr/>
        </p:nvSpPr>
        <p:spPr>
          <a:xfrm>
            <a:off x="5459377" y="2882282"/>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p:cNvSpPr/>
          <p:nvPr/>
        </p:nvSpPr>
        <p:spPr>
          <a:xfrm>
            <a:off x="6934659" y="4015870"/>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5532686" y="5979402"/>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8407792" y="4981424"/>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8407792" y="2705636"/>
            <a:ext cx="367434" cy="35329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79662A84-1FAB-D6C7-CFC5-895A2F8E5D9A}"/>
              </a:ext>
            </a:extLst>
          </p:cNvPr>
          <p:cNvSpPr>
            <a:spLocks noGrp="1"/>
          </p:cNvSpPr>
          <p:nvPr>
            <p:ph type="sldNum" sz="quarter" idx="12"/>
          </p:nvPr>
        </p:nvSpPr>
        <p:spPr/>
        <p:txBody>
          <a:bodyPr/>
          <a:lstStyle/>
          <a:p>
            <a:pPr lvl="0"/>
            <a:fld id="{D73EB851-A589-48F2-8514-FB85A3C8DA34}" type="slidenum">
              <a:rPr lang="fr-FR" smtClean="0"/>
              <a:t>47</a:t>
            </a:fld>
            <a:endParaRPr lang="fr-FR"/>
          </a:p>
        </p:txBody>
      </p:sp>
    </p:spTree>
    <p:extLst>
      <p:ext uri="{BB962C8B-B14F-4D97-AF65-F5344CB8AC3E}">
        <p14:creationId xmlns:p14="http://schemas.microsoft.com/office/powerpoint/2010/main" val="3376941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7" name="AutoShape 2" descr="Atlas des Araignées du Massif armorica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4" name="ZoneTexte 83"/>
          <p:cNvSpPr txBox="1"/>
          <p:nvPr/>
        </p:nvSpPr>
        <p:spPr>
          <a:xfrm>
            <a:off x="1286679" y="977703"/>
            <a:ext cx="7282456" cy="369332"/>
          </a:xfrm>
          <a:prstGeom prst="rect">
            <a:avLst/>
          </a:prstGeom>
          <a:noFill/>
        </p:spPr>
        <p:txBody>
          <a:bodyPr wrap="square" rtlCol="0">
            <a:spAutoFit/>
          </a:bodyPr>
          <a:lstStyle/>
          <a:p>
            <a:r>
              <a:rPr lang="fr-FR" b="1" dirty="0"/>
              <a:t>Stratégie 5 : le tirage stratifié pondéré. </a:t>
            </a:r>
          </a:p>
        </p:txBody>
      </p:sp>
      <p:sp>
        <p:nvSpPr>
          <p:cNvPr id="33" name="Rectangle 32"/>
          <p:cNvSpPr/>
          <p:nvPr/>
        </p:nvSpPr>
        <p:spPr>
          <a:xfrm>
            <a:off x="698347" y="2191404"/>
            <a:ext cx="1602658" cy="1525128"/>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698347" y="4041203"/>
            <a:ext cx="1602658" cy="1525128"/>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3785675" y="3077434"/>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3785675" y="4041202"/>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2791388" y="2155865"/>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3785675" y="5004867"/>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783218" y="2153201"/>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2791388" y="3077434"/>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2791387" y="3999003"/>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849151" y="5004866"/>
            <a:ext cx="594851" cy="639097"/>
          </a:xfrm>
          <a:prstGeom prst="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934321" y="2399010"/>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1675427" y="2404133"/>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953986" y="3043231"/>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1675427" y="3060332"/>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923924" y="4213168"/>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1631564" y="4213168"/>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923924" y="4852057"/>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1612464" y="4852057"/>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2945018" y="5146952"/>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3876622" y="3199672"/>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2849151" y="2265504"/>
            <a:ext cx="383458" cy="393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54"/>
          <p:cNvCxnSpPr/>
          <p:nvPr/>
        </p:nvCxnSpPr>
        <p:spPr>
          <a:xfrm>
            <a:off x="2791387" y="5889154"/>
            <a:ext cx="1586682"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698347" y="5889154"/>
            <a:ext cx="1586682"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460375" y="5974879"/>
            <a:ext cx="2062625" cy="1015663"/>
          </a:xfrm>
          <a:prstGeom prst="rect">
            <a:avLst/>
          </a:prstGeom>
          <a:noFill/>
        </p:spPr>
        <p:txBody>
          <a:bodyPr wrap="square" rtlCol="0">
            <a:spAutoFit/>
          </a:bodyPr>
          <a:lstStyle/>
          <a:p>
            <a:pPr algn="ctr"/>
            <a:r>
              <a:rPr lang="fr-FR" sz="1200" dirty="0"/>
              <a:t>grandes strates : échantillonnage systématique ou aléatoire dans chaque bloc</a:t>
            </a:r>
          </a:p>
          <a:p>
            <a:pPr algn="ctr"/>
            <a:r>
              <a:rPr lang="fr-FR" sz="1200" i="1" dirty="0"/>
              <a:t>variance intra-strate + variance inter-strate</a:t>
            </a:r>
          </a:p>
        </p:txBody>
      </p:sp>
      <p:sp>
        <p:nvSpPr>
          <p:cNvPr id="58" name="ZoneTexte 57"/>
          <p:cNvSpPr txBox="1"/>
          <p:nvPr/>
        </p:nvSpPr>
        <p:spPr>
          <a:xfrm>
            <a:off x="2751905" y="5979726"/>
            <a:ext cx="2062625" cy="1015663"/>
          </a:xfrm>
          <a:prstGeom prst="rect">
            <a:avLst/>
          </a:prstGeom>
          <a:noFill/>
        </p:spPr>
        <p:txBody>
          <a:bodyPr wrap="square" rtlCol="0">
            <a:spAutoFit/>
          </a:bodyPr>
          <a:lstStyle/>
          <a:p>
            <a:r>
              <a:rPr lang="fr-FR" sz="1200" dirty="0"/>
              <a:t>petits blocs : échantillonnage systématique ou aléatoire parmi les blocs</a:t>
            </a:r>
          </a:p>
          <a:p>
            <a:r>
              <a:rPr lang="fr-FR" sz="1200" i="1" dirty="0"/>
              <a:t>variance inter-strate seulement</a:t>
            </a:r>
          </a:p>
        </p:txBody>
      </p:sp>
      <p:cxnSp>
        <p:nvCxnSpPr>
          <p:cNvPr id="59" name="Connecteur droit 58"/>
          <p:cNvCxnSpPr/>
          <p:nvPr/>
        </p:nvCxnSpPr>
        <p:spPr>
          <a:xfrm flipV="1">
            <a:off x="544103" y="7070254"/>
            <a:ext cx="4040751"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1072587" y="7098010"/>
            <a:ext cx="2900825" cy="461665"/>
          </a:xfrm>
          <a:prstGeom prst="rect">
            <a:avLst/>
          </a:prstGeom>
          <a:noFill/>
        </p:spPr>
        <p:txBody>
          <a:bodyPr wrap="square" rtlCol="0">
            <a:spAutoFit/>
          </a:bodyPr>
          <a:lstStyle/>
          <a:p>
            <a:pPr algn="ctr"/>
            <a:r>
              <a:rPr lang="fr-FR" sz="1200" dirty="0"/>
              <a:t>population</a:t>
            </a:r>
          </a:p>
          <a:p>
            <a:pPr algn="just"/>
            <a:r>
              <a:rPr lang="fr-FR" sz="1200" i="1" dirty="0"/>
              <a:t>variance intra-bloc + variance inter-bloc</a:t>
            </a:r>
          </a:p>
        </p:txBody>
      </p:sp>
      <p:sp>
        <p:nvSpPr>
          <p:cNvPr id="61" name="ZoneTexte 60"/>
          <p:cNvSpPr txBox="1"/>
          <p:nvPr/>
        </p:nvSpPr>
        <p:spPr>
          <a:xfrm>
            <a:off x="5106213" y="1960093"/>
            <a:ext cx="4974412" cy="4524315"/>
          </a:xfrm>
          <a:prstGeom prst="rect">
            <a:avLst/>
          </a:prstGeom>
          <a:noFill/>
        </p:spPr>
        <p:txBody>
          <a:bodyPr wrap="square" rtlCol="0">
            <a:spAutoFit/>
          </a:bodyPr>
          <a:lstStyle/>
          <a:p>
            <a:r>
              <a:rPr lang="fr-FR" b="1" dirty="0"/>
              <a:t>Conditions : </a:t>
            </a:r>
            <a:r>
              <a:rPr lang="fr-FR" dirty="0"/>
              <a:t>Ce sont les mêmes que pour l’échantillonnage stratifié, mais il n’y a que de la variation inter-strates pour les petites strates. La variation intra-strates dans les grandes strates doit être suffisante pour bien les échantillonner.</a:t>
            </a:r>
          </a:p>
          <a:p>
            <a:endParaRPr lang="fr-FR" dirty="0"/>
          </a:p>
          <a:p>
            <a:r>
              <a:rPr lang="fr-FR" b="1" dirty="0"/>
              <a:t>Avantages : </a:t>
            </a:r>
            <a:r>
              <a:rPr lang="fr-FR" dirty="0"/>
              <a:t>bien adapté aux populations structurées de manière hétérogènes (grottes, îles, taches d’habitat)</a:t>
            </a:r>
          </a:p>
          <a:p>
            <a:endParaRPr lang="fr-FR" dirty="0"/>
          </a:p>
          <a:p>
            <a:r>
              <a:rPr lang="fr-FR" b="1" dirty="0"/>
              <a:t>Inconvénients : </a:t>
            </a:r>
            <a:r>
              <a:rPr lang="fr-FR" dirty="0"/>
              <a:t>la pondération induit une complexité d’analyse supplémentaire qui ne pourra pas être traitée simplement. En première approche, il faudra probablement traiter les grandes et les petites strates séparément.</a:t>
            </a:r>
          </a:p>
          <a:p>
            <a:endParaRPr lang="fr-FR" b="1" dirty="0"/>
          </a:p>
        </p:txBody>
      </p:sp>
      <p:sp>
        <p:nvSpPr>
          <p:cNvPr id="2" name="Espace réservé du numéro de diapositive 1">
            <a:extLst>
              <a:ext uri="{FF2B5EF4-FFF2-40B4-BE49-F238E27FC236}">
                <a16:creationId xmlns:a16="http://schemas.microsoft.com/office/drawing/2014/main" id="{B16DCCDF-4CD3-2539-5A77-EC065AEA2C16}"/>
              </a:ext>
            </a:extLst>
          </p:cNvPr>
          <p:cNvSpPr>
            <a:spLocks noGrp="1"/>
          </p:cNvSpPr>
          <p:nvPr>
            <p:ph type="sldNum" sz="quarter" idx="12"/>
          </p:nvPr>
        </p:nvSpPr>
        <p:spPr/>
        <p:txBody>
          <a:bodyPr/>
          <a:lstStyle/>
          <a:p>
            <a:pPr lvl="0"/>
            <a:fld id="{D73EB851-A589-48F2-8514-FB85A3C8DA34}" type="slidenum">
              <a:rPr lang="fr-FR" smtClean="0"/>
              <a:t>48</a:t>
            </a:fld>
            <a:endParaRPr lang="fr-FR"/>
          </a:p>
        </p:txBody>
      </p:sp>
    </p:spTree>
    <p:extLst>
      <p:ext uri="{BB962C8B-B14F-4D97-AF65-F5344CB8AC3E}">
        <p14:creationId xmlns:p14="http://schemas.microsoft.com/office/powerpoint/2010/main" val="1056654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6 : le tirage hiérarchique. </a:t>
            </a:r>
            <a:r>
              <a:rPr lang="fr-FR" dirty="0"/>
              <a:t>C’est un échantillonnage stratifié dans lequel les strates sont emboîtées les unes dans les autres. Il est surtout utile dans des questionnements impliquant simultanément de multiples échelles.</a:t>
            </a:r>
            <a:endParaRPr lang="fr-FR" b="1" dirty="0"/>
          </a:p>
        </p:txBody>
      </p:sp>
      <p:sp>
        <p:nvSpPr>
          <p:cNvPr id="6" name="ZoneTexte 5"/>
          <p:cNvSpPr txBox="1"/>
          <p:nvPr/>
        </p:nvSpPr>
        <p:spPr>
          <a:xfrm>
            <a:off x="643388" y="1634511"/>
            <a:ext cx="8925790" cy="923330"/>
          </a:xfrm>
          <a:prstGeom prst="rect">
            <a:avLst/>
          </a:prstGeom>
          <a:noFill/>
        </p:spPr>
        <p:txBody>
          <a:bodyPr wrap="square" rtlCol="0">
            <a:spAutoFit/>
          </a:bodyPr>
          <a:lstStyle/>
          <a:p>
            <a:r>
              <a:rPr lang="fr-FR" i="1" dirty="0"/>
              <a:t>On étudie la relation entre structure de l’habitat forestier et diversité en oiseaux et chauves-souris entre 209 parcelles forestières aux compositions et latitudes variées. Les variables sont acquises du pays à la parcelle, en fonction du niveau auquel elles varient</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2682750"/>
            <a:ext cx="5379373" cy="3782884"/>
          </a:xfrm>
          <a:prstGeom prst="rect">
            <a:avLst/>
          </a:prstGeom>
        </p:spPr>
      </p:pic>
      <p:cxnSp>
        <p:nvCxnSpPr>
          <p:cNvPr id="9" name="Connecteur droit 8"/>
          <p:cNvCxnSpPr/>
          <p:nvPr/>
        </p:nvCxnSpPr>
        <p:spPr>
          <a:xfrm>
            <a:off x="3397827" y="2815936"/>
            <a:ext cx="2608118" cy="76892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V="1">
            <a:off x="3397827" y="3584864"/>
            <a:ext cx="2608118" cy="27016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05945" y="3034145"/>
            <a:ext cx="3221182" cy="1007919"/>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6005945" y="3061644"/>
            <a:ext cx="2088573" cy="738664"/>
          </a:xfrm>
          <a:prstGeom prst="rect">
            <a:avLst/>
          </a:prstGeom>
          <a:noFill/>
        </p:spPr>
        <p:txBody>
          <a:bodyPr wrap="square" rtlCol="0">
            <a:spAutoFit/>
          </a:bodyPr>
          <a:lstStyle/>
          <a:p>
            <a:r>
              <a:rPr lang="fr-FR" sz="1400" b="1" dirty="0"/>
              <a:t>Échelle « pays »</a:t>
            </a:r>
          </a:p>
          <a:p>
            <a:r>
              <a:rPr lang="fr-FR" sz="1400" dirty="0"/>
              <a:t>région bioclimatique</a:t>
            </a:r>
          </a:p>
          <a:p>
            <a:endParaRPr lang="fr-FR" sz="1400" dirty="0"/>
          </a:p>
        </p:txBody>
      </p:sp>
      <p:sp>
        <p:nvSpPr>
          <p:cNvPr id="19" name="Rectangle 18"/>
          <p:cNvSpPr/>
          <p:nvPr/>
        </p:nvSpPr>
        <p:spPr>
          <a:xfrm>
            <a:off x="6347996" y="3719945"/>
            <a:ext cx="3221182" cy="2473037"/>
          </a:xfrm>
          <a:prstGeom prst="rect">
            <a:avLst/>
          </a:prstGeom>
          <a:solidFill>
            <a:srgbClr val="FFFFFF">
              <a:alpha val="72157"/>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7899359" y="3766111"/>
            <a:ext cx="2088573" cy="1384995"/>
          </a:xfrm>
          <a:prstGeom prst="rect">
            <a:avLst/>
          </a:prstGeom>
          <a:noFill/>
        </p:spPr>
        <p:txBody>
          <a:bodyPr wrap="square" rtlCol="0">
            <a:spAutoFit/>
          </a:bodyPr>
          <a:lstStyle/>
          <a:p>
            <a:r>
              <a:rPr lang="fr-FR" sz="1400" b="1" dirty="0"/>
              <a:t>Échelle « forêt »</a:t>
            </a:r>
          </a:p>
          <a:p>
            <a:endParaRPr lang="fr-FR" sz="1400" dirty="0"/>
          </a:p>
          <a:p>
            <a:r>
              <a:rPr lang="fr-FR" sz="1400" dirty="0" err="1"/>
              <a:t>latitude,longitude</a:t>
            </a:r>
            <a:endParaRPr lang="fr-FR" sz="1400" dirty="0"/>
          </a:p>
          <a:p>
            <a:r>
              <a:rPr lang="fr-FR" sz="1400" dirty="0"/>
              <a:t>matrice paysagère</a:t>
            </a:r>
          </a:p>
          <a:p>
            <a:r>
              <a:rPr lang="fr-FR" sz="1400" dirty="0"/>
              <a:t>variables climatiques</a:t>
            </a:r>
          </a:p>
          <a:p>
            <a:endParaRPr lang="fr-FR" sz="1400" dirty="0"/>
          </a:p>
        </p:txBody>
      </p:sp>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818" y="3766111"/>
            <a:ext cx="1266825" cy="2362200"/>
          </a:xfrm>
          <a:prstGeom prst="rect">
            <a:avLst/>
          </a:prstGeom>
        </p:spPr>
      </p:pic>
      <p:sp>
        <p:nvSpPr>
          <p:cNvPr id="23" name="Rectangle 22"/>
          <p:cNvSpPr/>
          <p:nvPr/>
        </p:nvSpPr>
        <p:spPr>
          <a:xfrm>
            <a:off x="6151418" y="5597993"/>
            <a:ext cx="3824425" cy="1920868"/>
          </a:xfrm>
          <a:prstGeom prst="rect">
            <a:avLst/>
          </a:prstGeom>
          <a:solidFill>
            <a:srgbClr val="FFFFFF">
              <a:alpha val="72157"/>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8332313" y="5597993"/>
            <a:ext cx="2088573" cy="1600438"/>
          </a:xfrm>
          <a:prstGeom prst="rect">
            <a:avLst/>
          </a:prstGeom>
          <a:noFill/>
        </p:spPr>
        <p:txBody>
          <a:bodyPr wrap="square" rtlCol="0">
            <a:spAutoFit/>
          </a:bodyPr>
          <a:lstStyle/>
          <a:p>
            <a:r>
              <a:rPr lang="fr-FR" sz="1400" b="1" dirty="0"/>
              <a:t>Échelle « parcelle »</a:t>
            </a:r>
          </a:p>
          <a:p>
            <a:endParaRPr lang="fr-FR" sz="1400" dirty="0"/>
          </a:p>
          <a:p>
            <a:r>
              <a:rPr lang="fr-FR" sz="1400" dirty="0"/>
              <a:t>comptages oiseaux / chauves souris</a:t>
            </a:r>
          </a:p>
          <a:p>
            <a:r>
              <a:rPr lang="fr-FR" sz="1400" dirty="0"/>
              <a:t>hauteur des arbres</a:t>
            </a:r>
          </a:p>
          <a:p>
            <a:r>
              <a:rPr lang="fr-FR" sz="1400" dirty="0"/>
              <a:t>essences</a:t>
            </a:r>
          </a:p>
          <a:p>
            <a:r>
              <a:rPr lang="fr-FR" sz="1400" dirty="0"/>
              <a:t>nombre de strates</a:t>
            </a:r>
          </a:p>
        </p:txBody>
      </p:sp>
      <p:pic>
        <p:nvPicPr>
          <p:cNvPr id="25" name="Imag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0312" y="6128311"/>
            <a:ext cx="2062001" cy="1293273"/>
          </a:xfrm>
          <a:prstGeom prst="rect">
            <a:avLst/>
          </a:prstGeom>
        </p:spPr>
      </p:pic>
      <p:sp>
        <p:nvSpPr>
          <p:cNvPr id="2" name="Espace réservé du numéro de diapositive 1">
            <a:extLst>
              <a:ext uri="{FF2B5EF4-FFF2-40B4-BE49-F238E27FC236}">
                <a16:creationId xmlns:a16="http://schemas.microsoft.com/office/drawing/2014/main" id="{E49CEFD2-03A9-77EE-50D2-70F42555DB10}"/>
              </a:ext>
            </a:extLst>
          </p:cNvPr>
          <p:cNvSpPr>
            <a:spLocks noGrp="1"/>
          </p:cNvSpPr>
          <p:nvPr>
            <p:ph type="sldNum" sz="quarter" idx="12"/>
          </p:nvPr>
        </p:nvSpPr>
        <p:spPr/>
        <p:txBody>
          <a:bodyPr/>
          <a:lstStyle/>
          <a:p>
            <a:pPr lvl="0"/>
            <a:fld id="{D73EB851-A589-48F2-8514-FB85A3C8DA34}" type="slidenum">
              <a:rPr lang="fr-FR" smtClean="0"/>
              <a:t>49</a:t>
            </a:fld>
            <a:endParaRPr lang="fr-FR"/>
          </a:p>
        </p:txBody>
      </p:sp>
    </p:spTree>
    <p:extLst>
      <p:ext uri="{BB962C8B-B14F-4D97-AF65-F5344CB8AC3E}">
        <p14:creationId xmlns:p14="http://schemas.microsoft.com/office/powerpoint/2010/main" val="117417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1641988" y="1547536"/>
            <a:ext cx="7350309" cy="3221109"/>
          </a:xfrm>
          <a:prstGeom prst="rect">
            <a:avLst/>
          </a:prstGeom>
          <a:noFill/>
        </p:spPr>
      </p:pic>
      <p:sp>
        <p:nvSpPr>
          <p:cNvPr id="6" name="ZoneTexte 5"/>
          <p:cNvSpPr txBox="1"/>
          <p:nvPr/>
        </p:nvSpPr>
        <p:spPr>
          <a:xfrm>
            <a:off x="589935" y="344129"/>
            <a:ext cx="8121446" cy="523220"/>
          </a:xfrm>
          <a:prstGeom prst="rect">
            <a:avLst/>
          </a:prstGeom>
          <a:noFill/>
        </p:spPr>
        <p:txBody>
          <a:bodyPr wrap="square" rtlCol="0">
            <a:spAutoFit/>
          </a:bodyPr>
          <a:lstStyle/>
          <a:p>
            <a:r>
              <a:rPr lang="fr-FR" sz="2800" dirty="0"/>
              <a:t>Deux manières d’envisager la variation écologique</a:t>
            </a:r>
          </a:p>
        </p:txBody>
      </p:sp>
      <p:sp>
        <p:nvSpPr>
          <p:cNvPr id="2" name="Espace réservé du numéro de diapositive 1">
            <a:extLst>
              <a:ext uri="{FF2B5EF4-FFF2-40B4-BE49-F238E27FC236}">
                <a16:creationId xmlns:a16="http://schemas.microsoft.com/office/drawing/2014/main" id="{64809A23-4C20-A3F7-06F7-DB1707A6C7BB}"/>
              </a:ext>
            </a:extLst>
          </p:cNvPr>
          <p:cNvSpPr>
            <a:spLocks noGrp="1"/>
          </p:cNvSpPr>
          <p:nvPr>
            <p:ph type="sldNum" sz="quarter" idx="12"/>
          </p:nvPr>
        </p:nvSpPr>
        <p:spPr/>
        <p:txBody>
          <a:bodyPr/>
          <a:lstStyle/>
          <a:p>
            <a:pPr lvl="0"/>
            <a:fld id="{D73EB851-A589-48F2-8514-FB85A3C8DA34}" type="slidenum">
              <a:rPr lang="fr-FR" smtClean="0"/>
              <a:t>5</a:t>
            </a:fld>
            <a:endParaRPr lang="fr-FR"/>
          </a:p>
        </p:txBody>
      </p:sp>
    </p:spTree>
    <p:extLst>
      <p:ext uri="{BB962C8B-B14F-4D97-AF65-F5344CB8AC3E}">
        <p14:creationId xmlns:p14="http://schemas.microsoft.com/office/powerpoint/2010/main" val="1631811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6 : le tirage hiérarchique. </a:t>
            </a:r>
            <a:r>
              <a:rPr lang="fr-FR" dirty="0"/>
              <a:t>C’est un échantillonnage stratifié dans lequel les strates sont emboîtées les unes dans les autres. Il est surtout utile dans des questionnements impliquant simultanément de multiples échelles.</a:t>
            </a:r>
            <a:endParaRPr lang="fr-FR" b="1" dirty="0"/>
          </a:p>
        </p:txBody>
      </p:sp>
      <p:pic>
        <p:nvPicPr>
          <p:cNvPr id="18" name="Image 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0422" y="2780406"/>
            <a:ext cx="7459442" cy="4224973"/>
          </a:xfrm>
          <a:prstGeom prst="rect">
            <a:avLst/>
          </a:prstGeom>
          <a:noFill/>
        </p:spPr>
      </p:pic>
      <p:sp>
        <p:nvSpPr>
          <p:cNvPr id="22" name="ZoneTexte 21"/>
          <p:cNvSpPr txBox="1"/>
          <p:nvPr/>
        </p:nvSpPr>
        <p:spPr>
          <a:xfrm>
            <a:off x="643388" y="1845391"/>
            <a:ext cx="8925790" cy="923330"/>
          </a:xfrm>
          <a:prstGeom prst="rect">
            <a:avLst/>
          </a:prstGeom>
          <a:noFill/>
        </p:spPr>
        <p:txBody>
          <a:bodyPr wrap="square" rtlCol="0">
            <a:spAutoFit/>
          </a:bodyPr>
          <a:lstStyle/>
          <a:p>
            <a:r>
              <a:rPr lang="fr-FR" i="1" dirty="0"/>
              <a:t>On étudie la variabilité de la phénologie foliaire au printemps chez le pin sylvestre dans un massif forestier. On relève des variables à l’échelle de la parcelle, de l’arbre, de la branche et du bourgeon.</a:t>
            </a:r>
          </a:p>
        </p:txBody>
      </p:sp>
      <p:sp>
        <p:nvSpPr>
          <p:cNvPr id="2" name="Espace réservé du numéro de diapositive 1">
            <a:extLst>
              <a:ext uri="{FF2B5EF4-FFF2-40B4-BE49-F238E27FC236}">
                <a16:creationId xmlns:a16="http://schemas.microsoft.com/office/drawing/2014/main" id="{84DC98B1-286A-2C71-78AF-FFC222268C70}"/>
              </a:ext>
            </a:extLst>
          </p:cNvPr>
          <p:cNvSpPr>
            <a:spLocks noGrp="1"/>
          </p:cNvSpPr>
          <p:nvPr>
            <p:ph type="sldNum" sz="quarter" idx="12"/>
          </p:nvPr>
        </p:nvSpPr>
        <p:spPr/>
        <p:txBody>
          <a:bodyPr/>
          <a:lstStyle/>
          <a:p>
            <a:pPr lvl="0"/>
            <a:fld id="{D73EB851-A589-48F2-8514-FB85A3C8DA34}" type="slidenum">
              <a:rPr lang="fr-FR" smtClean="0"/>
              <a:t>50</a:t>
            </a:fld>
            <a:endParaRPr lang="fr-FR"/>
          </a:p>
        </p:txBody>
      </p:sp>
    </p:spTree>
    <p:extLst>
      <p:ext uri="{BB962C8B-B14F-4D97-AF65-F5344CB8AC3E}">
        <p14:creationId xmlns:p14="http://schemas.microsoft.com/office/powerpoint/2010/main" val="3074126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38992" y="3086096"/>
            <a:ext cx="4236140" cy="27432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337548" y="3169227"/>
            <a:ext cx="1760451" cy="25561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6 : le tirage hiérarchique. </a:t>
            </a:r>
            <a:r>
              <a:rPr lang="fr-FR" dirty="0"/>
              <a:t>C’est un échantillonnage stratifié dans lequel les strates sont emboîtées les unes dans les autres. Il est surtout utile dans des questionnements impliquant simultanément de multiples échelles.</a:t>
            </a:r>
            <a:endParaRPr lang="fr-FR" b="1" dirty="0"/>
          </a:p>
        </p:txBody>
      </p:sp>
      <p:sp>
        <p:nvSpPr>
          <p:cNvPr id="22" name="ZoneTexte 21"/>
          <p:cNvSpPr txBox="1"/>
          <p:nvPr/>
        </p:nvSpPr>
        <p:spPr>
          <a:xfrm>
            <a:off x="643388" y="1845391"/>
            <a:ext cx="8925790" cy="923330"/>
          </a:xfrm>
          <a:prstGeom prst="rect">
            <a:avLst/>
          </a:prstGeom>
          <a:noFill/>
        </p:spPr>
        <p:txBody>
          <a:bodyPr wrap="square" rtlCol="0">
            <a:spAutoFit/>
          </a:bodyPr>
          <a:lstStyle/>
          <a:p>
            <a:r>
              <a:rPr lang="fr-FR" i="1" dirty="0"/>
              <a:t>On étudie la variabilité de la phénologie foliaire au printemps chez le pin sylvestre dans un massif forestier. On relève des variables à l’échelle de la parcelle, de l’arbre, de la branche et du bourgeon.</a:t>
            </a:r>
          </a:p>
        </p:txBody>
      </p:sp>
      <p:sp>
        <p:nvSpPr>
          <p:cNvPr id="2" name="Rectangle 1"/>
          <p:cNvSpPr/>
          <p:nvPr/>
        </p:nvSpPr>
        <p:spPr>
          <a:xfrm>
            <a:off x="550718" y="3169227"/>
            <a:ext cx="1760451" cy="25561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03118" y="3321627"/>
            <a:ext cx="1520537" cy="9490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48390" y="3510436"/>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382981" y="3321626"/>
            <a:ext cx="1520537" cy="9490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703117" y="4395353"/>
            <a:ext cx="1520537" cy="9490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2382981" y="4395352"/>
            <a:ext cx="1520537" cy="9490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488959" y="3504395"/>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848389" y="4654030"/>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488959" y="4654029"/>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505131" y="3547581"/>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3159756" y="3547580"/>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548833" y="4654028"/>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187067" y="4671169"/>
            <a:ext cx="460663" cy="43167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5598526" y="2822434"/>
            <a:ext cx="2961409" cy="369332"/>
          </a:xfrm>
          <a:prstGeom prst="rect">
            <a:avLst/>
          </a:prstGeom>
          <a:noFill/>
        </p:spPr>
        <p:txBody>
          <a:bodyPr wrap="square" rtlCol="0">
            <a:spAutoFit/>
          </a:bodyPr>
          <a:lstStyle/>
          <a:p>
            <a:r>
              <a:rPr lang="fr-FR" dirty="0"/>
              <a:t>population statistique</a:t>
            </a:r>
          </a:p>
        </p:txBody>
      </p:sp>
      <p:sp>
        <p:nvSpPr>
          <p:cNvPr id="23" name="ZoneTexte 22"/>
          <p:cNvSpPr txBox="1"/>
          <p:nvPr/>
        </p:nvSpPr>
        <p:spPr>
          <a:xfrm>
            <a:off x="5200465" y="3110393"/>
            <a:ext cx="1042442" cy="369332"/>
          </a:xfrm>
          <a:prstGeom prst="rect">
            <a:avLst/>
          </a:prstGeom>
          <a:noFill/>
        </p:spPr>
        <p:txBody>
          <a:bodyPr wrap="square" rtlCol="0">
            <a:spAutoFit/>
          </a:bodyPr>
          <a:lstStyle/>
          <a:p>
            <a:r>
              <a:rPr lang="fr-FR" dirty="0"/>
              <a:t>strate 1</a:t>
            </a:r>
          </a:p>
        </p:txBody>
      </p:sp>
      <p:sp>
        <p:nvSpPr>
          <p:cNvPr id="24" name="ZoneTexte 23"/>
          <p:cNvSpPr txBox="1"/>
          <p:nvPr/>
        </p:nvSpPr>
        <p:spPr>
          <a:xfrm>
            <a:off x="4842666" y="3474841"/>
            <a:ext cx="1042442" cy="369332"/>
          </a:xfrm>
          <a:prstGeom prst="rect">
            <a:avLst/>
          </a:prstGeom>
          <a:noFill/>
        </p:spPr>
        <p:txBody>
          <a:bodyPr wrap="square" rtlCol="0">
            <a:spAutoFit/>
          </a:bodyPr>
          <a:lstStyle/>
          <a:p>
            <a:r>
              <a:rPr lang="fr-FR" dirty="0"/>
              <a:t>strate 2</a:t>
            </a:r>
          </a:p>
        </p:txBody>
      </p:sp>
      <p:sp>
        <p:nvSpPr>
          <p:cNvPr id="25" name="ZoneTexte 24"/>
          <p:cNvSpPr txBox="1"/>
          <p:nvPr/>
        </p:nvSpPr>
        <p:spPr>
          <a:xfrm>
            <a:off x="4556084" y="3794126"/>
            <a:ext cx="1042442" cy="369332"/>
          </a:xfrm>
          <a:prstGeom prst="rect">
            <a:avLst/>
          </a:prstGeom>
          <a:noFill/>
        </p:spPr>
        <p:txBody>
          <a:bodyPr wrap="square" rtlCol="0">
            <a:spAutoFit/>
          </a:bodyPr>
          <a:lstStyle/>
          <a:p>
            <a:r>
              <a:rPr lang="fr-FR" dirty="0"/>
              <a:t>strate 3</a:t>
            </a:r>
          </a:p>
        </p:txBody>
      </p:sp>
      <p:cxnSp>
        <p:nvCxnSpPr>
          <p:cNvPr id="26" name="Connecteur droit 25"/>
          <p:cNvCxnSpPr>
            <a:stCxn id="3" idx="1"/>
          </p:cNvCxnSpPr>
          <p:nvPr/>
        </p:nvCxnSpPr>
        <p:spPr>
          <a:xfrm flipH="1">
            <a:off x="4475132" y="3007100"/>
            <a:ext cx="1123394" cy="76022"/>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4097202" y="3328186"/>
            <a:ext cx="1123394" cy="7422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a:endCxn id="9" idx="3"/>
          </p:cNvCxnSpPr>
          <p:nvPr/>
        </p:nvCxnSpPr>
        <p:spPr>
          <a:xfrm flipH="1">
            <a:off x="3903518" y="3678339"/>
            <a:ext cx="983597" cy="11780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3620419" y="3927743"/>
            <a:ext cx="900147" cy="4410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5325344" y="4121139"/>
            <a:ext cx="4974412" cy="3416320"/>
          </a:xfrm>
          <a:prstGeom prst="rect">
            <a:avLst/>
          </a:prstGeom>
          <a:noFill/>
        </p:spPr>
        <p:txBody>
          <a:bodyPr wrap="square" rtlCol="0">
            <a:spAutoFit/>
          </a:bodyPr>
          <a:lstStyle/>
          <a:p>
            <a:r>
              <a:rPr lang="fr-FR" b="1" dirty="0"/>
              <a:t>Conditions : </a:t>
            </a:r>
            <a:r>
              <a:rPr lang="fr-FR" dirty="0"/>
              <a:t>Chaque variable est mesurée à la strate la plus basse à laquelle elle est variable. Chaque strate forme donc un individu statistique dans la strate immédiatement supérieure et une population statistique vis-à-vis de la strate immédiatement inférieure. </a:t>
            </a:r>
          </a:p>
          <a:p>
            <a:endParaRPr lang="fr-FR" dirty="0"/>
          </a:p>
          <a:p>
            <a:r>
              <a:rPr lang="fr-FR" b="1" dirty="0"/>
              <a:t>Avantages : </a:t>
            </a:r>
            <a:r>
              <a:rPr lang="fr-FR" dirty="0"/>
              <a:t>permet une acquisition de données parcimonieuse dans les échantillonnages en échelles emboîtées</a:t>
            </a:r>
          </a:p>
          <a:p>
            <a:endParaRPr lang="fr-FR" dirty="0"/>
          </a:p>
          <a:p>
            <a:r>
              <a:rPr lang="fr-FR" b="1" dirty="0"/>
              <a:t>Inconvénients : </a:t>
            </a:r>
            <a:r>
              <a:rPr lang="fr-FR" dirty="0"/>
              <a:t>génère de la pseudo-réplication</a:t>
            </a:r>
            <a:endParaRPr lang="fr-FR" b="1" dirty="0"/>
          </a:p>
        </p:txBody>
      </p:sp>
      <p:sp>
        <p:nvSpPr>
          <p:cNvPr id="6" name="Espace réservé du numéro de diapositive 5">
            <a:extLst>
              <a:ext uri="{FF2B5EF4-FFF2-40B4-BE49-F238E27FC236}">
                <a16:creationId xmlns:a16="http://schemas.microsoft.com/office/drawing/2014/main" id="{DF9AF9F9-D155-7216-BDCB-31949AC28B13}"/>
              </a:ext>
            </a:extLst>
          </p:cNvPr>
          <p:cNvSpPr>
            <a:spLocks noGrp="1"/>
          </p:cNvSpPr>
          <p:nvPr>
            <p:ph type="sldNum" sz="quarter" idx="12"/>
          </p:nvPr>
        </p:nvSpPr>
        <p:spPr/>
        <p:txBody>
          <a:bodyPr/>
          <a:lstStyle/>
          <a:p>
            <a:pPr lvl="0"/>
            <a:fld id="{D73EB851-A589-48F2-8514-FB85A3C8DA34}" type="slidenum">
              <a:rPr lang="fr-FR" smtClean="0"/>
              <a:t>51</a:t>
            </a:fld>
            <a:endParaRPr lang="fr-FR"/>
          </a:p>
        </p:txBody>
      </p:sp>
    </p:spTree>
    <p:extLst>
      <p:ext uri="{BB962C8B-B14F-4D97-AF65-F5344CB8AC3E}">
        <p14:creationId xmlns:p14="http://schemas.microsoft.com/office/powerpoint/2010/main" val="2018659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7 : le tirage BACI (</a:t>
            </a:r>
            <a:r>
              <a:rPr lang="fr-FR" b="1" dirty="0" err="1"/>
              <a:t>before</a:t>
            </a:r>
            <a:r>
              <a:rPr lang="fr-FR" b="1" dirty="0"/>
              <a:t> – </a:t>
            </a:r>
            <a:r>
              <a:rPr lang="fr-FR" b="1" dirty="0" err="1"/>
              <a:t>after</a:t>
            </a:r>
            <a:r>
              <a:rPr lang="fr-FR" b="1" dirty="0"/>
              <a:t> control impact). </a:t>
            </a:r>
            <a:r>
              <a:rPr lang="fr-FR" dirty="0"/>
              <a:t>C’est un échantillonnage stratifié dans lequel le principal niveau de stratification se fait de part et d’autre d’une perturbation.</a:t>
            </a:r>
            <a:endParaRPr lang="fr-FR" b="1" dirty="0"/>
          </a:p>
        </p:txBody>
      </p:sp>
      <p:sp>
        <p:nvSpPr>
          <p:cNvPr id="22" name="ZoneTexte 21"/>
          <p:cNvSpPr txBox="1"/>
          <p:nvPr/>
        </p:nvSpPr>
        <p:spPr>
          <a:xfrm>
            <a:off x="643388" y="1845391"/>
            <a:ext cx="8925790" cy="369332"/>
          </a:xfrm>
          <a:prstGeom prst="rect">
            <a:avLst/>
          </a:prstGeom>
          <a:noFill/>
        </p:spPr>
        <p:txBody>
          <a:bodyPr wrap="square" rtlCol="0">
            <a:spAutoFit/>
          </a:bodyPr>
          <a:lstStyle/>
          <a:p>
            <a:r>
              <a:rPr lang="fr-FR" i="1" dirty="0"/>
              <a:t>On étudie la qualité de l’eau avant et après restauration d’un cours d’eau</a:t>
            </a:r>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732" y="2991427"/>
            <a:ext cx="7534275" cy="3343275"/>
          </a:xfrm>
          <a:prstGeom prst="rect">
            <a:avLst/>
          </a:prstGeom>
        </p:spPr>
      </p:pic>
      <p:sp>
        <p:nvSpPr>
          <p:cNvPr id="31" name="ZoneTexte 30"/>
          <p:cNvSpPr txBox="1"/>
          <p:nvPr/>
        </p:nvSpPr>
        <p:spPr>
          <a:xfrm>
            <a:off x="2462646" y="6334702"/>
            <a:ext cx="1589809" cy="369332"/>
          </a:xfrm>
          <a:prstGeom prst="rect">
            <a:avLst/>
          </a:prstGeom>
          <a:noFill/>
        </p:spPr>
        <p:txBody>
          <a:bodyPr wrap="square" rtlCol="0">
            <a:spAutoFit/>
          </a:bodyPr>
          <a:lstStyle/>
          <a:p>
            <a:r>
              <a:rPr lang="fr-FR" dirty="0"/>
              <a:t>Avant (</a:t>
            </a:r>
            <a:r>
              <a:rPr lang="fr-FR" i="1" dirty="0" err="1"/>
              <a:t>before</a:t>
            </a:r>
            <a:r>
              <a:rPr lang="fr-FR" dirty="0"/>
              <a:t>)</a:t>
            </a:r>
          </a:p>
        </p:txBody>
      </p:sp>
      <p:sp>
        <p:nvSpPr>
          <p:cNvPr id="35" name="ZoneTexte 34"/>
          <p:cNvSpPr txBox="1"/>
          <p:nvPr/>
        </p:nvSpPr>
        <p:spPr>
          <a:xfrm>
            <a:off x="6355773" y="6334702"/>
            <a:ext cx="1589809" cy="369332"/>
          </a:xfrm>
          <a:prstGeom prst="rect">
            <a:avLst/>
          </a:prstGeom>
          <a:noFill/>
        </p:spPr>
        <p:txBody>
          <a:bodyPr wrap="square" rtlCol="0">
            <a:spAutoFit/>
          </a:bodyPr>
          <a:lstStyle/>
          <a:p>
            <a:r>
              <a:rPr lang="fr-FR" dirty="0"/>
              <a:t>Après (</a:t>
            </a:r>
            <a:r>
              <a:rPr lang="fr-FR" i="1" dirty="0" err="1"/>
              <a:t>after</a:t>
            </a:r>
            <a:r>
              <a:rPr lang="fr-FR" dirty="0"/>
              <a:t>)</a:t>
            </a:r>
          </a:p>
        </p:txBody>
      </p:sp>
      <p:sp>
        <p:nvSpPr>
          <p:cNvPr id="36" name="ZoneTexte 35"/>
          <p:cNvSpPr txBox="1"/>
          <p:nvPr/>
        </p:nvSpPr>
        <p:spPr>
          <a:xfrm rot="18217645">
            <a:off x="4432607" y="6664843"/>
            <a:ext cx="1589809" cy="646331"/>
          </a:xfrm>
          <a:prstGeom prst="rect">
            <a:avLst/>
          </a:prstGeom>
          <a:noFill/>
        </p:spPr>
        <p:txBody>
          <a:bodyPr wrap="square" rtlCol="0">
            <a:spAutoFit/>
          </a:bodyPr>
          <a:lstStyle/>
          <a:p>
            <a:pPr algn="ctr"/>
            <a:r>
              <a:rPr lang="fr-FR" dirty="0"/>
              <a:t>Perturbation (</a:t>
            </a:r>
            <a:r>
              <a:rPr lang="fr-FR" i="1" dirty="0"/>
              <a:t>impact</a:t>
            </a:r>
            <a:r>
              <a:rPr lang="fr-FR" dirty="0"/>
              <a:t>)</a:t>
            </a:r>
          </a:p>
        </p:txBody>
      </p:sp>
      <p:sp>
        <p:nvSpPr>
          <p:cNvPr id="2" name="Espace réservé du numéro de diapositive 1">
            <a:extLst>
              <a:ext uri="{FF2B5EF4-FFF2-40B4-BE49-F238E27FC236}">
                <a16:creationId xmlns:a16="http://schemas.microsoft.com/office/drawing/2014/main" id="{8692D18A-205C-A788-6290-C9BDDEA9973B}"/>
              </a:ext>
            </a:extLst>
          </p:cNvPr>
          <p:cNvSpPr>
            <a:spLocks noGrp="1"/>
          </p:cNvSpPr>
          <p:nvPr>
            <p:ph type="sldNum" sz="quarter" idx="12"/>
          </p:nvPr>
        </p:nvSpPr>
        <p:spPr/>
        <p:txBody>
          <a:bodyPr/>
          <a:lstStyle/>
          <a:p>
            <a:pPr lvl="0"/>
            <a:fld id="{D73EB851-A589-48F2-8514-FB85A3C8DA34}" type="slidenum">
              <a:rPr lang="fr-FR" smtClean="0"/>
              <a:t>52</a:t>
            </a:fld>
            <a:endParaRPr lang="fr-FR"/>
          </a:p>
        </p:txBody>
      </p:sp>
    </p:spTree>
    <p:extLst>
      <p:ext uri="{BB962C8B-B14F-4D97-AF65-F5344CB8AC3E}">
        <p14:creationId xmlns:p14="http://schemas.microsoft.com/office/powerpoint/2010/main" val="220664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7 : le tirage BACI (</a:t>
            </a:r>
            <a:r>
              <a:rPr lang="fr-FR" b="1" dirty="0" err="1"/>
              <a:t>before</a:t>
            </a:r>
            <a:r>
              <a:rPr lang="fr-FR" b="1" dirty="0"/>
              <a:t> – </a:t>
            </a:r>
            <a:r>
              <a:rPr lang="fr-FR" b="1" dirty="0" err="1"/>
              <a:t>after</a:t>
            </a:r>
            <a:r>
              <a:rPr lang="fr-FR" b="1" dirty="0"/>
              <a:t> control impact). </a:t>
            </a:r>
            <a:r>
              <a:rPr lang="fr-FR" dirty="0"/>
              <a:t>C’est un échantillonnage stratifié dans lequel le principal niveau de stratification se fait de part et d’autre d’une perturbation.</a:t>
            </a:r>
            <a:endParaRPr lang="fr-FR" b="1" dirty="0"/>
          </a:p>
        </p:txBody>
      </p:sp>
      <p:sp>
        <p:nvSpPr>
          <p:cNvPr id="22" name="ZoneTexte 21"/>
          <p:cNvSpPr txBox="1"/>
          <p:nvPr/>
        </p:nvSpPr>
        <p:spPr>
          <a:xfrm>
            <a:off x="643388" y="1845391"/>
            <a:ext cx="8925790" cy="923330"/>
          </a:xfrm>
          <a:prstGeom prst="rect">
            <a:avLst/>
          </a:prstGeom>
          <a:noFill/>
        </p:spPr>
        <p:txBody>
          <a:bodyPr wrap="square" rtlCol="0">
            <a:spAutoFit/>
          </a:bodyPr>
          <a:lstStyle/>
          <a:p>
            <a:r>
              <a:rPr lang="fr-FR" i="1" dirty="0"/>
              <a:t>On compare la composition floristique avant / après un brûlage dirigé. On échantillonne la végétation de manière systématique à un pas de temps de t (1 mois, 1 année…) avant et après. Si nécessaire, on peut ne faire qu’un seul passage « avant ».</a:t>
            </a:r>
          </a:p>
        </p:txBody>
      </p:sp>
      <p:sp>
        <p:nvSpPr>
          <p:cNvPr id="31" name="ZoneTexte 30"/>
          <p:cNvSpPr txBox="1"/>
          <p:nvPr/>
        </p:nvSpPr>
        <p:spPr>
          <a:xfrm>
            <a:off x="606161" y="5013898"/>
            <a:ext cx="3387436" cy="369332"/>
          </a:xfrm>
          <a:prstGeom prst="rect">
            <a:avLst/>
          </a:prstGeom>
          <a:noFill/>
        </p:spPr>
        <p:txBody>
          <a:bodyPr wrap="square" rtlCol="0">
            <a:spAutoFit/>
          </a:bodyPr>
          <a:lstStyle/>
          <a:p>
            <a:r>
              <a:rPr lang="fr-FR" dirty="0"/>
              <a:t>peuplement avant perturbation</a:t>
            </a:r>
          </a:p>
        </p:txBody>
      </p:sp>
      <p:sp>
        <p:nvSpPr>
          <p:cNvPr id="35" name="ZoneTexte 34"/>
          <p:cNvSpPr txBox="1"/>
          <p:nvPr/>
        </p:nvSpPr>
        <p:spPr>
          <a:xfrm>
            <a:off x="7320395" y="4995132"/>
            <a:ext cx="1589809" cy="369332"/>
          </a:xfrm>
          <a:prstGeom prst="rect">
            <a:avLst/>
          </a:prstGeom>
          <a:noFill/>
        </p:spPr>
        <p:txBody>
          <a:bodyPr wrap="square" rtlCol="0">
            <a:spAutoFit/>
          </a:bodyPr>
          <a:lstStyle/>
          <a:p>
            <a:r>
              <a:rPr lang="fr-FR" dirty="0"/>
              <a:t>recolonisation</a:t>
            </a:r>
          </a:p>
        </p:txBody>
      </p:sp>
      <p:sp>
        <p:nvSpPr>
          <p:cNvPr id="36" name="ZoneTexte 35"/>
          <p:cNvSpPr txBox="1"/>
          <p:nvPr/>
        </p:nvSpPr>
        <p:spPr>
          <a:xfrm rot="18217645">
            <a:off x="4046581" y="5294058"/>
            <a:ext cx="1589809" cy="646331"/>
          </a:xfrm>
          <a:prstGeom prst="rect">
            <a:avLst/>
          </a:prstGeom>
          <a:noFill/>
        </p:spPr>
        <p:txBody>
          <a:bodyPr wrap="square" rtlCol="0">
            <a:spAutoFit/>
          </a:bodyPr>
          <a:lstStyle/>
          <a:p>
            <a:pPr algn="ctr"/>
            <a:r>
              <a:rPr lang="fr-FR" dirty="0"/>
              <a:t>brûlage (perturbation)</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2894" y="3535527"/>
            <a:ext cx="2086777" cy="1478371"/>
          </a:xfrm>
          <a:prstGeom prst="rect">
            <a:avLst/>
          </a:prstGeom>
        </p:spPr>
      </p:pic>
      <p:cxnSp>
        <p:nvCxnSpPr>
          <p:cNvPr id="6" name="Connecteur droit avec flèche 5"/>
          <p:cNvCxnSpPr/>
          <p:nvPr/>
        </p:nvCxnSpPr>
        <p:spPr>
          <a:xfrm flipV="1">
            <a:off x="6380018" y="5013898"/>
            <a:ext cx="3470564" cy="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53736" y="4995132"/>
            <a:ext cx="3470564" cy="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453735" y="4665518"/>
            <a:ext cx="512619" cy="369332"/>
          </a:xfrm>
          <a:prstGeom prst="rect">
            <a:avLst/>
          </a:prstGeom>
          <a:noFill/>
        </p:spPr>
        <p:txBody>
          <a:bodyPr wrap="square" rtlCol="0">
            <a:spAutoFit/>
          </a:bodyPr>
          <a:lstStyle/>
          <a:p>
            <a:r>
              <a:rPr lang="fr-FR" dirty="0"/>
              <a:t>t-3</a:t>
            </a:r>
          </a:p>
        </p:txBody>
      </p:sp>
      <p:sp>
        <p:nvSpPr>
          <p:cNvPr id="14" name="ZoneTexte 13"/>
          <p:cNvSpPr txBox="1"/>
          <p:nvPr/>
        </p:nvSpPr>
        <p:spPr>
          <a:xfrm>
            <a:off x="1849957" y="4665518"/>
            <a:ext cx="512619" cy="369332"/>
          </a:xfrm>
          <a:prstGeom prst="rect">
            <a:avLst/>
          </a:prstGeom>
          <a:noFill/>
        </p:spPr>
        <p:txBody>
          <a:bodyPr wrap="square" rtlCol="0">
            <a:spAutoFit/>
          </a:bodyPr>
          <a:lstStyle/>
          <a:p>
            <a:r>
              <a:rPr lang="fr-FR" dirty="0"/>
              <a:t>t-2</a:t>
            </a:r>
          </a:p>
        </p:txBody>
      </p:sp>
      <p:sp>
        <p:nvSpPr>
          <p:cNvPr id="15" name="ZoneTexte 14"/>
          <p:cNvSpPr txBox="1"/>
          <p:nvPr/>
        </p:nvSpPr>
        <p:spPr>
          <a:xfrm>
            <a:off x="3302953" y="4653595"/>
            <a:ext cx="512619" cy="369332"/>
          </a:xfrm>
          <a:prstGeom prst="rect">
            <a:avLst/>
          </a:prstGeom>
          <a:noFill/>
        </p:spPr>
        <p:txBody>
          <a:bodyPr wrap="square" rtlCol="0">
            <a:spAutoFit/>
          </a:bodyPr>
          <a:lstStyle/>
          <a:p>
            <a:r>
              <a:rPr lang="fr-FR" dirty="0"/>
              <a:t>t-1</a:t>
            </a:r>
          </a:p>
        </p:txBody>
      </p:sp>
      <p:sp>
        <p:nvSpPr>
          <p:cNvPr id="16" name="ZoneTexte 15"/>
          <p:cNvSpPr txBox="1"/>
          <p:nvPr/>
        </p:nvSpPr>
        <p:spPr>
          <a:xfrm>
            <a:off x="4393792" y="6416508"/>
            <a:ext cx="512619" cy="369332"/>
          </a:xfrm>
          <a:prstGeom prst="rect">
            <a:avLst/>
          </a:prstGeom>
          <a:noFill/>
        </p:spPr>
        <p:txBody>
          <a:bodyPr wrap="square" rtlCol="0">
            <a:spAutoFit/>
          </a:bodyPr>
          <a:lstStyle/>
          <a:p>
            <a:r>
              <a:rPr lang="fr-FR" dirty="0"/>
              <a:t>t0</a:t>
            </a:r>
          </a:p>
        </p:txBody>
      </p:sp>
      <p:sp>
        <p:nvSpPr>
          <p:cNvPr id="17" name="ZoneTexte 16"/>
          <p:cNvSpPr txBox="1"/>
          <p:nvPr/>
        </p:nvSpPr>
        <p:spPr>
          <a:xfrm>
            <a:off x="6310595" y="4689247"/>
            <a:ext cx="512619" cy="369332"/>
          </a:xfrm>
          <a:prstGeom prst="rect">
            <a:avLst/>
          </a:prstGeom>
          <a:noFill/>
        </p:spPr>
        <p:txBody>
          <a:bodyPr wrap="square" rtlCol="0">
            <a:spAutoFit/>
          </a:bodyPr>
          <a:lstStyle/>
          <a:p>
            <a:r>
              <a:rPr lang="fr-FR" dirty="0"/>
              <a:t>t+1</a:t>
            </a:r>
          </a:p>
        </p:txBody>
      </p:sp>
      <p:sp>
        <p:nvSpPr>
          <p:cNvPr id="18" name="ZoneTexte 17"/>
          <p:cNvSpPr txBox="1"/>
          <p:nvPr/>
        </p:nvSpPr>
        <p:spPr>
          <a:xfrm>
            <a:off x="7772249" y="4686876"/>
            <a:ext cx="512619" cy="369332"/>
          </a:xfrm>
          <a:prstGeom prst="rect">
            <a:avLst/>
          </a:prstGeom>
          <a:noFill/>
        </p:spPr>
        <p:txBody>
          <a:bodyPr wrap="square" rtlCol="0">
            <a:spAutoFit/>
          </a:bodyPr>
          <a:lstStyle/>
          <a:p>
            <a:r>
              <a:rPr lang="fr-FR" dirty="0"/>
              <a:t>t+2</a:t>
            </a:r>
          </a:p>
        </p:txBody>
      </p:sp>
      <p:sp>
        <p:nvSpPr>
          <p:cNvPr id="19" name="ZoneTexte 18"/>
          <p:cNvSpPr txBox="1"/>
          <p:nvPr/>
        </p:nvSpPr>
        <p:spPr>
          <a:xfrm>
            <a:off x="9233903" y="4686876"/>
            <a:ext cx="512619" cy="369332"/>
          </a:xfrm>
          <a:prstGeom prst="rect">
            <a:avLst/>
          </a:prstGeom>
          <a:noFill/>
        </p:spPr>
        <p:txBody>
          <a:bodyPr wrap="square" rtlCol="0">
            <a:spAutoFit/>
          </a:bodyPr>
          <a:lstStyle/>
          <a:p>
            <a:r>
              <a:rPr lang="fr-FR" dirty="0"/>
              <a:t>t+3</a:t>
            </a:r>
          </a:p>
        </p:txBody>
      </p:sp>
      <p:sp>
        <p:nvSpPr>
          <p:cNvPr id="3" name="Espace réservé du numéro de diapositive 2">
            <a:extLst>
              <a:ext uri="{FF2B5EF4-FFF2-40B4-BE49-F238E27FC236}">
                <a16:creationId xmlns:a16="http://schemas.microsoft.com/office/drawing/2014/main" id="{B82EA07B-1B00-E71B-FF43-08CAB07E71B2}"/>
              </a:ext>
            </a:extLst>
          </p:cNvPr>
          <p:cNvSpPr>
            <a:spLocks noGrp="1"/>
          </p:cNvSpPr>
          <p:nvPr>
            <p:ph type="sldNum" sz="quarter" idx="12"/>
          </p:nvPr>
        </p:nvSpPr>
        <p:spPr/>
        <p:txBody>
          <a:bodyPr/>
          <a:lstStyle/>
          <a:p>
            <a:pPr lvl="0"/>
            <a:fld id="{D73EB851-A589-48F2-8514-FB85A3C8DA34}" type="slidenum">
              <a:rPr lang="fr-FR" smtClean="0"/>
              <a:t>53</a:t>
            </a:fld>
            <a:endParaRPr lang="fr-FR"/>
          </a:p>
        </p:txBody>
      </p:sp>
    </p:spTree>
    <p:extLst>
      <p:ext uri="{BB962C8B-B14F-4D97-AF65-F5344CB8AC3E}">
        <p14:creationId xmlns:p14="http://schemas.microsoft.com/office/powerpoint/2010/main" val="2152978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7 : le tirage BACI (</a:t>
            </a:r>
            <a:r>
              <a:rPr lang="fr-FR" b="1" dirty="0" err="1"/>
              <a:t>before</a:t>
            </a:r>
            <a:r>
              <a:rPr lang="fr-FR" b="1" dirty="0"/>
              <a:t> – </a:t>
            </a:r>
            <a:r>
              <a:rPr lang="fr-FR" b="1" dirty="0" err="1"/>
              <a:t>after</a:t>
            </a:r>
            <a:r>
              <a:rPr lang="fr-FR" b="1" dirty="0"/>
              <a:t> control impact). </a:t>
            </a:r>
            <a:r>
              <a:rPr lang="fr-FR" dirty="0"/>
              <a:t>C’est un échantillonnage stratifié dans lequel le principal niveau de stratification se fait de part et d’autre d’une perturbation.</a:t>
            </a:r>
            <a:endParaRPr lang="fr-FR" b="1" dirty="0"/>
          </a:p>
        </p:txBody>
      </p:sp>
      <p:sp>
        <p:nvSpPr>
          <p:cNvPr id="22" name="ZoneTexte 21"/>
          <p:cNvSpPr txBox="1"/>
          <p:nvPr/>
        </p:nvSpPr>
        <p:spPr>
          <a:xfrm>
            <a:off x="643388" y="1845391"/>
            <a:ext cx="8925790" cy="646331"/>
          </a:xfrm>
          <a:prstGeom prst="rect">
            <a:avLst/>
          </a:prstGeom>
          <a:noFill/>
        </p:spPr>
        <p:txBody>
          <a:bodyPr wrap="square" rtlCol="0">
            <a:spAutoFit/>
          </a:bodyPr>
          <a:lstStyle/>
          <a:p>
            <a:r>
              <a:rPr lang="fr-FR" i="1" dirty="0"/>
              <a:t>On inocule une hormone à des mésanges de laboratoire pour étudier un processus physiologique en conditions expérimentales</a:t>
            </a:r>
          </a:p>
        </p:txBody>
      </p:sp>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82" y="3773333"/>
            <a:ext cx="2352675" cy="1362075"/>
          </a:xfrm>
          <a:prstGeom prst="rect">
            <a:avLst/>
          </a:prstGeom>
        </p:spPr>
      </p:pic>
      <p:cxnSp>
        <p:nvCxnSpPr>
          <p:cNvPr id="21" name="Connecteur droit avec flèche 20"/>
          <p:cNvCxnSpPr/>
          <p:nvPr/>
        </p:nvCxnSpPr>
        <p:spPr>
          <a:xfrm flipV="1">
            <a:off x="3673061" y="3406496"/>
            <a:ext cx="1082834" cy="100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4994020" y="3165581"/>
            <a:ext cx="1819275" cy="369332"/>
          </a:xfrm>
          <a:prstGeom prst="rect">
            <a:avLst/>
          </a:prstGeom>
          <a:noFill/>
        </p:spPr>
        <p:txBody>
          <a:bodyPr wrap="square" rtlCol="0">
            <a:spAutoFit/>
          </a:bodyPr>
          <a:lstStyle/>
          <a:p>
            <a:r>
              <a:rPr lang="fr-FR" dirty="0"/>
              <a:t>T0</a:t>
            </a:r>
          </a:p>
        </p:txBody>
      </p:sp>
      <p:cxnSp>
        <p:nvCxnSpPr>
          <p:cNvPr id="24" name="Connecteur droit avec flèche 23"/>
          <p:cNvCxnSpPr/>
          <p:nvPr/>
        </p:nvCxnSpPr>
        <p:spPr>
          <a:xfrm>
            <a:off x="3683698" y="4399593"/>
            <a:ext cx="1210307" cy="1007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5127369" y="5251750"/>
            <a:ext cx="1819275" cy="369332"/>
          </a:xfrm>
          <a:prstGeom prst="rect">
            <a:avLst/>
          </a:prstGeom>
          <a:noFill/>
        </p:spPr>
        <p:txBody>
          <a:bodyPr wrap="square" rtlCol="0">
            <a:spAutoFit/>
          </a:bodyPr>
          <a:lstStyle/>
          <a:p>
            <a:r>
              <a:rPr lang="fr-FR" dirty="0"/>
              <a:t>T=30 minutes</a:t>
            </a:r>
          </a:p>
        </p:txBody>
      </p:sp>
      <p:pic>
        <p:nvPicPr>
          <p:cNvPr id="26" name="Image 2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41697" y="3554281"/>
            <a:ext cx="793591" cy="793591"/>
          </a:xfrm>
          <a:prstGeom prst="rect">
            <a:avLst/>
          </a:prstGeom>
        </p:spPr>
      </p:pic>
      <p:sp>
        <p:nvSpPr>
          <p:cNvPr id="27" name="ZoneTexte 26"/>
          <p:cNvSpPr txBox="1"/>
          <p:nvPr/>
        </p:nvSpPr>
        <p:spPr>
          <a:xfrm>
            <a:off x="6025736" y="3788140"/>
            <a:ext cx="2609850" cy="369332"/>
          </a:xfrm>
          <a:prstGeom prst="rect">
            <a:avLst/>
          </a:prstGeom>
          <a:noFill/>
        </p:spPr>
        <p:txBody>
          <a:bodyPr wrap="square" rtlCol="0">
            <a:spAutoFit/>
          </a:bodyPr>
          <a:lstStyle/>
          <a:p>
            <a:r>
              <a:rPr lang="fr-FR" dirty="0">
                <a:solidFill>
                  <a:srgbClr val="C00000"/>
                </a:solidFill>
              </a:rPr>
              <a:t>Injection de GnRH</a:t>
            </a:r>
          </a:p>
        </p:txBody>
      </p:sp>
      <p:sp>
        <p:nvSpPr>
          <p:cNvPr id="28" name="ZoneTexte 27"/>
          <p:cNvSpPr txBox="1"/>
          <p:nvPr/>
        </p:nvSpPr>
        <p:spPr>
          <a:xfrm>
            <a:off x="5322634" y="3170831"/>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0</a:t>
            </a:r>
          </a:p>
        </p:txBody>
      </p:sp>
      <p:sp>
        <p:nvSpPr>
          <p:cNvPr id="29" name="ZoneTexte 28"/>
          <p:cNvSpPr txBox="1"/>
          <p:nvPr/>
        </p:nvSpPr>
        <p:spPr>
          <a:xfrm>
            <a:off x="6475157" y="5268031"/>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30</a:t>
            </a:r>
          </a:p>
        </p:txBody>
      </p:sp>
      <p:sp>
        <p:nvSpPr>
          <p:cNvPr id="2" name="Espace réservé du numéro de diapositive 1">
            <a:extLst>
              <a:ext uri="{FF2B5EF4-FFF2-40B4-BE49-F238E27FC236}">
                <a16:creationId xmlns:a16="http://schemas.microsoft.com/office/drawing/2014/main" id="{28CCD42A-3F8F-7E53-E754-5B444D4A3277}"/>
              </a:ext>
            </a:extLst>
          </p:cNvPr>
          <p:cNvSpPr>
            <a:spLocks noGrp="1"/>
          </p:cNvSpPr>
          <p:nvPr>
            <p:ph type="sldNum" sz="quarter" idx="12"/>
          </p:nvPr>
        </p:nvSpPr>
        <p:spPr/>
        <p:txBody>
          <a:bodyPr/>
          <a:lstStyle/>
          <a:p>
            <a:pPr lvl="0"/>
            <a:fld id="{D73EB851-A589-48F2-8514-FB85A3C8DA34}" type="slidenum">
              <a:rPr lang="fr-FR" smtClean="0"/>
              <a:t>54</a:t>
            </a:fld>
            <a:endParaRPr lang="fr-FR"/>
          </a:p>
        </p:txBody>
      </p:sp>
    </p:spTree>
    <p:extLst>
      <p:ext uri="{BB962C8B-B14F-4D97-AF65-F5344CB8AC3E}">
        <p14:creationId xmlns:p14="http://schemas.microsoft.com/office/powerpoint/2010/main" val="108877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1309053" y="683682"/>
            <a:ext cx="7282456" cy="923330"/>
          </a:xfrm>
          <a:prstGeom prst="rect">
            <a:avLst/>
          </a:prstGeom>
          <a:noFill/>
        </p:spPr>
        <p:txBody>
          <a:bodyPr wrap="square" rtlCol="0">
            <a:spAutoFit/>
          </a:bodyPr>
          <a:lstStyle/>
          <a:p>
            <a:r>
              <a:rPr lang="fr-FR" b="1" dirty="0"/>
              <a:t>Stratégie 7 : le tirage BACI (</a:t>
            </a:r>
            <a:r>
              <a:rPr lang="fr-FR" b="1" dirty="0" err="1"/>
              <a:t>before</a:t>
            </a:r>
            <a:r>
              <a:rPr lang="fr-FR" b="1" dirty="0"/>
              <a:t> – </a:t>
            </a:r>
            <a:r>
              <a:rPr lang="fr-FR" b="1" dirty="0" err="1"/>
              <a:t>after</a:t>
            </a:r>
            <a:r>
              <a:rPr lang="fr-FR" b="1" dirty="0"/>
              <a:t> control impact). </a:t>
            </a:r>
            <a:r>
              <a:rPr lang="fr-FR" dirty="0"/>
              <a:t>C’est un échantillonnage stratifié dans lequel le principal niveau de stratification se fait de part et d’autre d’une perturbation.</a:t>
            </a:r>
            <a:endParaRPr lang="fr-FR" b="1" dirty="0"/>
          </a:p>
        </p:txBody>
      </p:sp>
      <p:sp>
        <p:nvSpPr>
          <p:cNvPr id="2" name="Rectangle 1"/>
          <p:cNvSpPr/>
          <p:nvPr/>
        </p:nvSpPr>
        <p:spPr>
          <a:xfrm>
            <a:off x="102115" y="3221182"/>
            <a:ext cx="2161511" cy="207818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766396" y="3221182"/>
            <a:ext cx="2161511" cy="207818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Éclair 2"/>
          <p:cNvSpPr/>
          <p:nvPr/>
        </p:nvSpPr>
        <p:spPr>
          <a:xfrm rot="675574">
            <a:off x="2308587" y="3295538"/>
            <a:ext cx="462165" cy="1654989"/>
          </a:xfrm>
          <a:prstGeom prst="lightningBol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359667" y="5299364"/>
            <a:ext cx="1502404" cy="369332"/>
          </a:xfrm>
          <a:prstGeom prst="rect">
            <a:avLst/>
          </a:prstGeom>
          <a:noFill/>
        </p:spPr>
        <p:txBody>
          <a:bodyPr wrap="square" rtlCol="0">
            <a:spAutoFit/>
          </a:bodyPr>
          <a:lstStyle/>
          <a:p>
            <a:r>
              <a:rPr lang="fr-FR" dirty="0"/>
              <a:t>mesure avant</a:t>
            </a:r>
          </a:p>
        </p:txBody>
      </p:sp>
      <p:sp>
        <p:nvSpPr>
          <p:cNvPr id="18" name="ZoneTexte 17"/>
          <p:cNvSpPr txBox="1"/>
          <p:nvPr/>
        </p:nvSpPr>
        <p:spPr>
          <a:xfrm>
            <a:off x="3072643" y="5299364"/>
            <a:ext cx="1549015" cy="369332"/>
          </a:xfrm>
          <a:prstGeom prst="rect">
            <a:avLst/>
          </a:prstGeom>
          <a:noFill/>
        </p:spPr>
        <p:txBody>
          <a:bodyPr wrap="square" rtlCol="0">
            <a:spAutoFit/>
          </a:bodyPr>
          <a:lstStyle/>
          <a:p>
            <a:r>
              <a:rPr lang="fr-FR" dirty="0"/>
              <a:t>mesure après</a:t>
            </a:r>
          </a:p>
        </p:txBody>
      </p:sp>
      <p:sp>
        <p:nvSpPr>
          <p:cNvPr id="19" name="ZoneTexte 18"/>
          <p:cNvSpPr txBox="1"/>
          <p:nvPr/>
        </p:nvSpPr>
        <p:spPr>
          <a:xfrm>
            <a:off x="5256528" y="2448202"/>
            <a:ext cx="4974412" cy="3970318"/>
          </a:xfrm>
          <a:prstGeom prst="rect">
            <a:avLst/>
          </a:prstGeom>
          <a:noFill/>
        </p:spPr>
        <p:txBody>
          <a:bodyPr wrap="square" rtlCol="0">
            <a:spAutoFit/>
          </a:bodyPr>
          <a:lstStyle/>
          <a:p>
            <a:r>
              <a:rPr lang="fr-FR" b="1" dirty="0"/>
              <a:t>Conditions : </a:t>
            </a:r>
            <a:r>
              <a:rPr lang="fr-FR" dirty="0"/>
              <a:t>Ce protocole est à réserver à des dynamiques temporelles (avant / après feu, mais comparer une parcelle brûlée à une autre parcelle non brûlée n’est pas un protocole BACI). Les contrastes spatiaux s’analysent de la même manière, mais s’interprètent différemment.</a:t>
            </a:r>
          </a:p>
          <a:p>
            <a:endParaRPr lang="fr-FR" dirty="0"/>
          </a:p>
          <a:p>
            <a:r>
              <a:rPr lang="fr-FR" b="1" dirty="0"/>
              <a:t>Avantages : </a:t>
            </a:r>
            <a:r>
              <a:rPr lang="fr-FR" dirty="0"/>
              <a:t>Protocole simple et intuitif</a:t>
            </a:r>
          </a:p>
          <a:p>
            <a:endParaRPr lang="fr-FR" dirty="0"/>
          </a:p>
          <a:p>
            <a:r>
              <a:rPr lang="fr-FR" b="1" dirty="0"/>
              <a:t>Inconvénients : </a:t>
            </a:r>
            <a:r>
              <a:rPr lang="fr-FR" dirty="0"/>
              <a:t>La perturbation doit être prédictible afin de pouvoir réaliser un témoin. NB : la réplication est essentielle, un échantillonnage BACI sur un unique individu / lieu ne permet aucune inférence généralisable</a:t>
            </a:r>
            <a:endParaRPr lang="fr-FR" b="1" dirty="0"/>
          </a:p>
        </p:txBody>
      </p:sp>
      <p:sp>
        <p:nvSpPr>
          <p:cNvPr id="7" name="Espace réservé du numéro de diapositive 6">
            <a:extLst>
              <a:ext uri="{FF2B5EF4-FFF2-40B4-BE49-F238E27FC236}">
                <a16:creationId xmlns:a16="http://schemas.microsoft.com/office/drawing/2014/main" id="{988E64E0-9CAB-2DA8-6313-B3B29AE08458}"/>
              </a:ext>
            </a:extLst>
          </p:cNvPr>
          <p:cNvSpPr>
            <a:spLocks noGrp="1"/>
          </p:cNvSpPr>
          <p:nvPr>
            <p:ph type="sldNum" sz="quarter" idx="12"/>
          </p:nvPr>
        </p:nvSpPr>
        <p:spPr/>
        <p:txBody>
          <a:bodyPr/>
          <a:lstStyle/>
          <a:p>
            <a:pPr lvl="0"/>
            <a:fld id="{D73EB851-A589-48F2-8514-FB85A3C8DA34}" type="slidenum">
              <a:rPr lang="fr-FR" smtClean="0"/>
              <a:t>55</a:t>
            </a:fld>
            <a:endParaRPr lang="fr-FR"/>
          </a:p>
        </p:txBody>
      </p:sp>
    </p:spTree>
    <p:extLst>
      <p:ext uri="{BB962C8B-B14F-4D97-AF65-F5344CB8AC3E}">
        <p14:creationId xmlns:p14="http://schemas.microsoft.com/office/powerpoint/2010/main" val="390715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292826" y="683682"/>
            <a:ext cx="9516192" cy="1200329"/>
          </a:xfrm>
          <a:prstGeom prst="rect">
            <a:avLst/>
          </a:prstGeom>
          <a:noFill/>
        </p:spPr>
        <p:txBody>
          <a:bodyPr wrap="square" rtlCol="0">
            <a:spAutoFit/>
          </a:bodyPr>
          <a:lstStyle/>
          <a:p>
            <a:r>
              <a:rPr lang="fr-FR" b="1" dirty="0"/>
              <a:t>Stratégie 8 : l’échantillonnage adaptatif. </a:t>
            </a:r>
            <a:r>
              <a:rPr lang="fr-FR" dirty="0"/>
              <a:t>A réserver aux espèces ou événements rares, cet échantillonnage fonctionne selon une stratégie de proche en proche. Cette solution facilite l’acquisition de données mais est particulièrement difficile à analyser : elle est donc à employer avec vigilance et de préférence en ayant préalablement balisé les analyses.</a:t>
            </a:r>
            <a:endParaRPr lang="fr-FR" b="1" dirty="0"/>
          </a:p>
        </p:txBody>
      </p:sp>
      <p:sp>
        <p:nvSpPr>
          <p:cNvPr id="14" name="ZoneTexte 13"/>
          <p:cNvSpPr txBox="1"/>
          <p:nvPr/>
        </p:nvSpPr>
        <p:spPr>
          <a:xfrm>
            <a:off x="534551" y="1895696"/>
            <a:ext cx="8925790" cy="923330"/>
          </a:xfrm>
          <a:prstGeom prst="rect">
            <a:avLst/>
          </a:prstGeom>
          <a:noFill/>
        </p:spPr>
        <p:txBody>
          <a:bodyPr wrap="square" rtlCol="0">
            <a:spAutoFit/>
          </a:bodyPr>
          <a:lstStyle/>
          <a:p>
            <a:r>
              <a:rPr lang="fr-FR" i="1" dirty="0"/>
              <a:t>On veut caractériser les préférences microclimatiques du tichodrome échelette dans les Alpes. Cette espèce étant difficile à localiser, on place 10 points d’écoute aléatoirement dans un quadrilatère autour d’observations opportunistes.</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7" y="2787283"/>
            <a:ext cx="2668402" cy="1730375"/>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982" y="2769625"/>
            <a:ext cx="5689325" cy="4705050"/>
          </a:xfrm>
          <a:prstGeom prst="rect">
            <a:avLst/>
          </a:prstGeom>
        </p:spPr>
      </p:pic>
      <p:sp>
        <p:nvSpPr>
          <p:cNvPr id="7" name="Explosion 1 6"/>
          <p:cNvSpPr/>
          <p:nvPr/>
        </p:nvSpPr>
        <p:spPr>
          <a:xfrm>
            <a:off x="5569528" y="4517658"/>
            <a:ext cx="259773" cy="228600"/>
          </a:xfrm>
          <a:prstGeom prst="irregularSeal1">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xplosion 1 18"/>
          <p:cNvSpPr/>
          <p:nvPr/>
        </p:nvSpPr>
        <p:spPr>
          <a:xfrm>
            <a:off x="6105263" y="5376640"/>
            <a:ext cx="259773" cy="228600"/>
          </a:xfrm>
          <a:prstGeom prst="irregularSeal1">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xplosion 1 29"/>
          <p:cNvSpPr/>
          <p:nvPr/>
        </p:nvSpPr>
        <p:spPr>
          <a:xfrm>
            <a:off x="7016199" y="4052902"/>
            <a:ext cx="259773" cy="228600"/>
          </a:xfrm>
          <a:prstGeom prst="irregularSeal1">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xplosion 1 30"/>
          <p:cNvSpPr/>
          <p:nvPr/>
        </p:nvSpPr>
        <p:spPr>
          <a:xfrm>
            <a:off x="7275972" y="5450479"/>
            <a:ext cx="259773" cy="228600"/>
          </a:xfrm>
          <a:prstGeom prst="irregularSeal1">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p:nvPr/>
        </p:nvCxnSpPr>
        <p:spPr>
          <a:xfrm flipH="1">
            <a:off x="3250217" y="4655110"/>
            <a:ext cx="2319312" cy="950130"/>
          </a:xfrm>
          <a:prstGeom prst="line">
            <a:avLst/>
          </a:prstGeom>
          <a:ln w="28575">
            <a:solidFill>
              <a:schemeClr val="accent1">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290" y="5036370"/>
            <a:ext cx="2828927" cy="1975105"/>
          </a:xfrm>
          <a:prstGeom prst="rect">
            <a:avLst/>
          </a:prstGeom>
        </p:spPr>
      </p:pic>
      <p:sp>
        <p:nvSpPr>
          <p:cNvPr id="13" name="Ellipse 12"/>
          <p:cNvSpPr/>
          <p:nvPr/>
        </p:nvSpPr>
        <p:spPr>
          <a:xfrm>
            <a:off x="871989" y="5878866"/>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1762593" y="5490940"/>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1883785" y="6121592"/>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2030105" y="6566533"/>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2941041" y="6023922"/>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1516024" y="6431451"/>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2544186" y="6701615"/>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2510441" y="5419137"/>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1333546" y="6050588"/>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1018309" y="6431451"/>
            <a:ext cx="146320" cy="13508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1B5B378B-2438-0A98-C7BE-EF3C43FEED70}"/>
              </a:ext>
            </a:extLst>
          </p:cNvPr>
          <p:cNvSpPr>
            <a:spLocks noGrp="1"/>
          </p:cNvSpPr>
          <p:nvPr>
            <p:ph type="sldNum" sz="quarter" idx="12"/>
          </p:nvPr>
        </p:nvSpPr>
        <p:spPr/>
        <p:txBody>
          <a:bodyPr/>
          <a:lstStyle/>
          <a:p>
            <a:pPr lvl="0"/>
            <a:fld id="{D73EB851-A589-48F2-8514-FB85A3C8DA34}" type="slidenum">
              <a:rPr lang="fr-FR" smtClean="0"/>
              <a:t>56</a:t>
            </a:fld>
            <a:endParaRPr lang="fr-FR"/>
          </a:p>
        </p:txBody>
      </p:sp>
    </p:spTree>
    <p:extLst>
      <p:ext uri="{BB962C8B-B14F-4D97-AF65-F5344CB8AC3E}">
        <p14:creationId xmlns:p14="http://schemas.microsoft.com/office/powerpoint/2010/main" val="4023884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292826" y="683682"/>
            <a:ext cx="9516192" cy="369332"/>
          </a:xfrm>
          <a:prstGeom prst="rect">
            <a:avLst/>
          </a:prstGeom>
          <a:noFill/>
        </p:spPr>
        <p:txBody>
          <a:bodyPr wrap="square" rtlCol="0">
            <a:spAutoFit/>
          </a:bodyPr>
          <a:lstStyle/>
          <a:p>
            <a:r>
              <a:rPr lang="fr-FR" b="1" dirty="0"/>
              <a:t>Stratégie 8 : l’échantillonnage adaptatif. </a:t>
            </a:r>
          </a:p>
        </p:txBody>
      </p:sp>
      <p:grpSp>
        <p:nvGrpSpPr>
          <p:cNvPr id="43" name="Groupe 42"/>
          <p:cNvGrpSpPr/>
          <p:nvPr/>
        </p:nvGrpSpPr>
        <p:grpSpPr>
          <a:xfrm>
            <a:off x="169136" y="4187537"/>
            <a:ext cx="9817676" cy="3241963"/>
            <a:chOff x="-234152" y="3273137"/>
            <a:chExt cx="10716846" cy="3422028"/>
          </a:xfrm>
        </p:grpSpPr>
        <p:sp>
          <p:nvSpPr>
            <p:cNvPr id="7" name="Rectangle 6"/>
            <p:cNvSpPr/>
            <p:nvPr/>
          </p:nvSpPr>
          <p:spPr>
            <a:xfrm>
              <a:off x="3394457" y="3786857"/>
              <a:ext cx="3448356" cy="232225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3742111" y="4018118"/>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3742111"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4585409" y="5661709"/>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5498001"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5498001" y="5102409"/>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a:off x="3545538"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3857060"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4183713"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5288613"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5600135"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5926788" y="4051514"/>
              <a:ext cx="0" cy="122940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4378084" y="5212559"/>
              <a:ext cx="2803" cy="898299"/>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692409" y="5212559"/>
              <a:ext cx="0" cy="898299"/>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5016259" y="5212559"/>
              <a:ext cx="0" cy="898299"/>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034338" y="3786857"/>
              <a:ext cx="3448356" cy="232225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7381992" y="4018118"/>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7381992"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8225290" y="5661709"/>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9137882"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9137882" y="5102409"/>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p:cNvCxnSpPr/>
            <p:nvPr/>
          </p:nvCxnSpPr>
          <p:spPr>
            <a:xfrm flipV="1">
              <a:off x="7034338" y="4126522"/>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7034338" y="3869347"/>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7050537" y="4431322"/>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V="1">
              <a:off x="8639941" y="5183797"/>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8639941" y="4926622"/>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8656140" y="5488597"/>
              <a:ext cx="1188148" cy="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98439" y="3786857"/>
              <a:ext cx="3448356" cy="232225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149215"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992513" y="5661709"/>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1905105" y="4557813"/>
              <a:ext cx="216110" cy="2168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p:cNvSpPr txBox="1"/>
            <p:nvPr/>
          </p:nvSpPr>
          <p:spPr>
            <a:xfrm>
              <a:off x="-234152" y="3506478"/>
              <a:ext cx="3143765" cy="324872"/>
            </a:xfrm>
            <a:prstGeom prst="rect">
              <a:avLst/>
            </a:prstGeom>
            <a:noFill/>
          </p:spPr>
          <p:txBody>
            <a:bodyPr wrap="square" rtlCol="0">
              <a:spAutoFit/>
            </a:bodyPr>
            <a:lstStyle/>
            <a:p>
              <a:r>
                <a:rPr lang="fr-FR" sz="1400" dirty="0"/>
                <a:t>itération 1 : prospection aléatoire</a:t>
              </a:r>
            </a:p>
          </p:txBody>
        </p:sp>
        <p:sp>
          <p:nvSpPr>
            <p:cNvPr id="39" name="ZoneTexte 38"/>
            <p:cNvSpPr txBox="1"/>
            <p:nvPr/>
          </p:nvSpPr>
          <p:spPr>
            <a:xfrm>
              <a:off x="3441442" y="3291035"/>
              <a:ext cx="2669440" cy="523220"/>
            </a:xfrm>
            <a:prstGeom prst="rect">
              <a:avLst/>
            </a:prstGeom>
            <a:noFill/>
          </p:spPr>
          <p:txBody>
            <a:bodyPr wrap="square" rtlCol="0">
              <a:spAutoFit/>
            </a:bodyPr>
            <a:lstStyle/>
            <a:p>
              <a:r>
                <a:rPr lang="fr-FR" sz="1400" dirty="0"/>
                <a:t>itération 2 : </a:t>
              </a:r>
              <a:r>
                <a:rPr lang="fr-FR" sz="1400" dirty="0" err="1"/>
                <a:t>transects</a:t>
              </a:r>
              <a:r>
                <a:rPr lang="fr-FR" sz="1400" dirty="0"/>
                <a:t> sur les individus détectés à l’itération 1</a:t>
              </a:r>
            </a:p>
          </p:txBody>
        </p:sp>
        <p:sp>
          <p:nvSpPr>
            <p:cNvPr id="40" name="ZoneTexte 39"/>
            <p:cNvSpPr txBox="1"/>
            <p:nvPr/>
          </p:nvSpPr>
          <p:spPr>
            <a:xfrm>
              <a:off x="7018575" y="3273137"/>
              <a:ext cx="2669440" cy="523220"/>
            </a:xfrm>
            <a:prstGeom prst="rect">
              <a:avLst/>
            </a:prstGeom>
            <a:noFill/>
          </p:spPr>
          <p:txBody>
            <a:bodyPr wrap="square" rtlCol="0">
              <a:spAutoFit/>
            </a:bodyPr>
            <a:lstStyle/>
            <a:p>
              <a:r>
                <a:rPr lang="fr-FR" sz="1400" dirty="0"/>
                <a:t>itération 3 : </a:t>
              </a:r>
              <a:r>
                <a:rPr lang="fr-FR" sz="1400" dirty="0" err="1"/>
                <a:t>transects</a:t>
              </a:r>
              <a:r>
                <a:rPr lang="fr-FR" sz="1400" dirty="0"/>
                <a:t> sur les individus détectés à l’itération 2</a:t>
              </a:r>
            </a:p>
          </p:txBody>
        </p:sp>
        <p:sp>
          <p:nvSpPr>
            <p:cNvPr id="41" name="Arc 40"/>
            <p:cNvSpPr/>
            <p:nvPr/>
          </p:nvSpPr>
          <p:spPr>
            <a:xfrm rot="7923146">
              <a:off x="2103006" y="4129156"/>
              <a:ext cx="2676871" cy="2419350"/>
            </a:xfrm>
            <a:prstGeom prst="arc">
              <a:avLst>
                <a:gd name="adj1" fmla="val 16200000"/>
                <a:gd name="adj2" fmla="val 639631"/>
              </a:avLst>
            </a:prstGeom>
            <a:ln w="38100">
              <a:solidFill>
                <a:schemeClr val="tx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rc 41"/>
            <p:cNvSpPr/>
            <p:nvPr/>
          </p:nvSpPr>
          <p:spPr>
            <a:xfrm rot="7923146">
              <a:off x="5790830" y="4147055"/>
              <a:ext cx="2676871" cy="2419350"/>
            </a:xfrm>
            <a:prstGeom prst="arc">
              <a:avLst>
                <a:gd name="adj1" fmla="val 16200000"/>
                <a:gd name="adj2" fmla="val 639631"/>
              </a:avLst>
            </a:prstGeom>
            <a:ln w="38100">
              <a:solidFill>
                <a:schemeClr val="tx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44" name="ZoneTexte 43"/>
          <p:cNvSpPr txBox="1"/>
          <p:nvPr/>
        </p:nvSpPr>
        <p:spPr>
          <a:xfrm>
            <a:off x="304762" y="1158685"/>
            <a:ext cx="9546424" cy="2862322"/>
          </a:xfrm>
          <a:prstGeom prst="rect">
            <a:avLst/>
          </a:prstGeom>
          <a:noFill/>
        </p:spPr>
        <p:txBody>
          <a:bodyPr wrap="square" rtlCol="0">
            <a:spAutoFit/>
          </a:bodyPr>
          <a:lstStyle/>
          <a:p>
            <a:r>
              <a:rPr lang="fr-FR" b="1" dirty="0"/>
              <a:t>Conditions : </a:t>
            </a:r>
            <a:r>
              <a:rPr lang="fr-FR" dirty="0"/>
              <a:t>Possibilité de réaliser plusieurs itérations consécutives. Le fait d’avoir échantillonné à l’itération 1 ne doit pas modifier les chances de tirer un individu à l’itération 2 (ni mouvement de fuite, ni d’approche). Il faut bien planifier à l’avance le résultat attendu afin de déterminer le nombre d’itérations à opérer.</a:t>
            </a:r>
          </a:p>
          <a:p>
            <a:endParaRPr lang="fr-FR" dirty="0"/>
          </a:p>
          <a:p>
            <a:r>
              <a:rPr lang="fr-FR" b="1" dirty="0"/>
              <a:t>Avantages : </a:t>
            </a:r>
            <a:r>
              <a:rPr lang="fr-FR" dirty="0"/>
              <a:t>Permet d’acquérir des données </a:t>
            </a:r>
            <a:r>
              <a:rPr lang="fr-FR" dirty="0" err="1"/>
              <a:t>protocolées</a:t>
            </a:r>
            <a:r>
              <a:rPr lang="fr-FR" dirty="0"/>
              <a:t> pour des espèces rares qui passeraient inaperçues avec un protocole classique.</a:t>
            </a:r>
          </a:p>
          <a:p>
            <a:endParaRPr lang="fr-FR" dirty="0"/>
          </a:p>
          <a:p>
            <a:r>
              <a:rPr lang="fr-FR" b="1" dirty="0"/>
              <a:t>Inconvénients : </a:t>
            </a:r>
            <a:r>
              <a:rPr lang="fr-FR" dirty="0"/>
              <a:t>L’analyse statistique sera complexe (non couverte dans le cadre des formations EPHE) et posera un certain nombre de problèmes de modélisation. </a:t>
            </a:r>
            <a:endParaRPr lang="fr-FR" b="1" dirty="0"/>
          </a:p>
        </p:txBody>
      </p:sp>
      <p:sp>
        <p:nvSpPr>
          <p:cNvPr id="2" name="Espace réservé du numéro de diapositive 1">
            <a:extLst>
              <a:ext uri="{FF2B5EF4-FFF2-40B4-BE49-F238E27FC236}">
                <a16:creationId xmlns:a16="http://schemas.microsoft.com/office/drawing/2014/main" id="{3E1F4AFF-14CF-D89B-7CF9-FFD274D5C1A0}"/>
              </a:ext>
            </a:extLst>
          </p:cNvPr>
          <p:cNvSpPr>
            <a:spLocks noGrp="1"/>
          </p:cNvSpPr>
          <p:nvPr>
            <p:ph type="sldNum" sz="quarter" idx="12"/>
          </p:nvPr>
        </p:nvSpPr>
        <p:spPr/>
        <p:txBody>
          <a:bodyPr/>
          <a:lstStyle/>
          <a:p>
            <a:pPr lvl="0"/>
            <a:fld id="{D73EB851-A589-48F2-8514-FB85A3C8DA34}" type="slidenum">
              <a:rPr lang="fr-FR" smtClean="0"/>
              <a:t>57</a:t>
            </a:fld>
            <a:endParaRPr lang="fr-FR"/>
          </a:p>
        </p:txBody>
      </p:sp>
    </p:spTree>
    <p:extLst>
      <p:ext uri="{BB962C8B-B14F-4D97-AF65-F5344CB8AC3E}">
        <p14:creationId xmlns:p14="http://schemas.microsoft.com/office/powerpoint/2010/main" val="2849199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5" name="ZoneTexte 4"/>
          <p:cNvSpPr txBox="1"/>
          <p:nvPr/>
        </p:nvSpPr>
        <p:spPr>
          <a:xfrm>
            <a:off x="422786" y="864421"/>
            <a:ext cx="8554065" cy="1754326"/>
          </a:xfrm>
          <a:prstGeom prst="rect">
            <a:avLst/>
          </a:prstGeom>
          <a:noFill/>
        </p:spPr>
        <p:txBody>
          <a:bodyPr wrap="square" rtlCol="0">
            <a:spAutoFit/>
          </a:bodyPr>
          <a:lstStyle/>
          <a:p>
            <a:pPr algn="ctr"/>
            <a:r>
              <a:rPr lang="fr-FR" dirty="0"/>
              <a:t>Pour nos tétras : il parait illusoire d’échantillonner systématiquement ou aléatoirement tout le massif. On dispose donc des strates systématiquement sur le gradient d’altitude (éventuellement pondérées afin de tenir compte du fait qu’il y a moins d’espace au sommet qu’au pied de la montagne). On peut ensuite définir, dans chaque strate d’altitude, des strates d’habitat uniforme. Il ne reste alors plus qu’à placer des observateurs systématiquement ou aléatoirement dans chaque strate.</a:t>
            </a:r>
          </a:p>
        </p:txBody>
      </p:sp>
      <p:pic>
        <p:nvPicPr>
          <p:cNvPr id="6" name="Picture 2" descr="https://cdn.pixabay.com/photo/2021/11/10/07/29/mountain-6783202_12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Grand Tétras, Oiseau, La Plume, La Nature, Co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avec flèche 20"/>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23" name="Image 2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24" name="Image 2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25" name="Image 2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26" name="Image 2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27" name="Image 2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28" name="Image 2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29" name="Image 2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30" name="Image 2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31" name="Image 3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32" name="Image 31"/>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33" name="Image 32"/>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34" name="Image 33"/>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35" name="Image 34"/>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36" name="Image 35"/>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37" name="Image 3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38" name="Image 37"/>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39" name="Image 38"/>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40" name="Image 39"/>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41" name="Image 40"/>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pic>
        <p:nvPicPr>
          <p:cNvPr id="4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7133"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7256"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79742" y="61393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7551" y="609886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7535" y="607721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2043" y="346205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7383" y="302456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2268" y="393699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4913" y="334837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2937" y="3940053"/>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2573211" y="2808867"/>
            <a:ext cx="3133197" cy="10175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1321800" y="6006180"/>
            <a:ext cx="8185994" cy="743348"/>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597" y="490962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2566" y="48348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0268" y="473708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7656" y="473417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212" y="4993079"/>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1955507" y="4680015"/>
            <a:ext cx="6710174" cy="660863"/>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395" y="548495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9332" y="548074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9047" y="550644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5997" y="542313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65918" y="5466465"/>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1577133" y="5449784"/>
            <a:ext cx="8185994" cy="4769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1957" y="408409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1978" y="39515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2229" y="3946310"/>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2751542" y="4010319"/>
            <a:ext cx="6066539" cy="558021"/>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4321" y="328160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Silhouette, Binoculaire, Isolé, Télescopes, Homme, Voi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7926" y="3385336"/>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72" name="ZoneTexte 71"/>
          <p:cNvSpPr txBox="1"/>
          <p:nvPr/>
        </p:nvSpPr>
        <p:spPr>
          <a:xfrm>
            <a:off x="1008457" y="7042781"/>
            <a:ext cx="5282626" cy="369332"/>
          </a:xfrm>
          <a:prstGeom prst="rect">
            <a:avLst/>
          </a:prstGeom>
          <a:noFill/>
        </p:spPr>
        <p:txBody>
          <a:bodyPr wrap="square" rtlCol="0">
            <a:spAutoFit/>
          </a:bodyPr>
          <a:lstStyle/>
          <a:p>
            <a:r>
              <a:rPr lang="fr-FR" dirty="0"/>
              <a:t>On en reparle un peu plus tard… </a:t>
            </a:r>
          </a:p>
        </p:txBody>
      </p:sp>
      <p:sp>
        <p:nvSpPr>
          <p:cNvPr id="2" name="Espace réservé du numéro de diapositive 1">
            <a:extLst>
              <a:ext uri="{FF2B5EF4-FFF2-40B4-BE49-F238E27FC236}">
                <a16:creationId xmlns:a16="http://schemas.microsoft.com/office/drawing/2014/main" id="{68C4707C-154A-8495-C377-5EA174E38686}"/>
              </a:ext>
            </a:extLst>
          </p:cNvPr>
          <p:cNvSpPr>
            <a:spLocks noGrp="1"/>
          </p:cNvSpPr>
          <p:nvPr>
            <p:ph type="sldNum" sz="quarter" idx="12"/>
          </p:nvPr>
        </p:nvSpPr>
        <p:spPr/>
        <p:txBody>
          <a:bodyPr/>
          <a:lstStyle/>
          <a:p>
            <a:pPr lvl="0"/>
            <a:fld id="{D73EB851-A589-48F2-8514-FB85A3C8DA34}" type="slidenum">
              <a:rPr lang="fr-FR" smtClean="0"/>
              <a:t>58</a:t>
            </a:fld>
            <a:endParaRPr lang="fr-FR"/>
          </a:p>
        </p:txBody>
      </p:sp>
    </p:spTree>
    <p:extLst>
      <p:ext uri="{BB962C8B-B14F-4D97-AF65-F5344CB8AC3E}">
        <p14:creationId xmlns:p14="http://schemas.microsoft.com/office/powerpoint/2010/main" val="2253605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923208" y="2075874"/>
            <a:ext cx="8456766" cy="3139321"/>
          </a:xfrm>
          <a:prstGeom prst="rect">
            <a:avLst/>
          </a:prstGeom>
          <a:solidFill>
            <a:schemeClr val="tx2">
              <a:lumMod val="20000"/>
              <a:lumOff val="80000"/>
            </a:schemeClr>
          </a:solidFill>
        </p:spPr>
        <p:txBody>
          <a:bodyPr wrap="square" rtlCol="0">
            <a:spAutoFit/>
          </a:bodyPr>
          <a:lstStyle/>
          <a:p>
            <a:r>
              <a:rPr lang="fr-FR" dirty="0"/>
              <a:t>3a – identifier si la population est hétérogène ou homogène</a:t>
            </a:r>
          </a:p>
          <a:p>
            <a:r>
              <a:rPr lang="fr-FR" i="1" dirty="0"/>
              <a:t>Si elle est hétérogène, comment est-elle stratifiée?</a:t>
            </a:r>
            <a:endParaRPr lang="fr-FR" dirty="0"/>
          </a:p>
          <a:p>
            <a:endParaRPr lang="fr-FR" dirty="0"/>
          </a:p>
          <a:p>
            <a:r>
              <a:rPr lang="fr-FR" dirty="0"/>
              <a:t>3b – décider de l’effort d’échantillonnage maximal acceptable</a:t>
            </a:r>
          </a:p>
          <a:p>
            <a:r>
              <a:rPr lang="fr-FR" i="1" dirty="0"/>
              <a:t>Combien ai-je de techniciens ou jours de terrain à allouer à cette étude?</a:t>
            </a:r>
          </a:p>
          <a:p>
            <a:endParaRPr lang="fr-FR" dirty="0"/>
          </a:p>
          <a:p>
            <a:r>
              <a:rPr lang="fr-FR" dirty="0"/>
              <a:t>3c – décider d’une stratégie d’échantillonnage pour chaque niveau de stratification</a:t>
            </a:r>
          </a:p>
          <a:p>
            <a:r>
              <a:rPr lang="fr-FR" i="1" dirty="0"/>
              <a:t>Dois-je m’orienter vers un échantillonnage aléatoire ou systématique?</a:t>
            </a:r>
          </a:p>
          <a:p>
            <a:endParaRPr lang="fr-FR" i="1" dirty="0"/>
          </a:p>
          <a:p>
            <a:r>
              <a:rPr lang="fr-FR" dirty="0"/>
              <a:t>3d – Planifier l’échantillonnage</a:t>
            </a:r>
          </a:p>
          <a:p>
            <a:r>
              <a:rPr lang="fr-FR" i="1" dirty="0"/>
              <a:t>Tirer les strates et les individus selon le plan choisi</a:t>
            </a:r>
          </a:p>
        </p:txBody>
      </p:sp>
      <p:sp>
        <p:nvSpPr>
          <p:cNvPr id="6" name="Rectangle 5"/>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2" name="Espace réservé du numéro de diapositive 1">
            <a:extLst>
              <a:ext uri="{FF2B5EF4-FFF2-40B4-BE49-F238E27FC236}">
                <a16:creationId xmlns:a16="http://schemas.microsoft.com/office/drawing/2014/main" id="{14E8AA71-CEB9-56AD-D0F7-DD8AE8D964F5}"/>
              </a:ext>
            </a:extLst>
          </p:cNvPr>
          <p:cNvSpPr>
            <a:spLocks noGrp="1"/>
          </p:cNvSpPr>
          <p:nvPr>
            <p:ph type="sldNum" sz="quarter" idx="12"/>
          </p:nvPr>
        </p:nvSpPr>
        <p:spPr/>
        <p:txBody>
          <a:bodyPr/>
          <a:lstStyle/>
          <a:p>
            <a:pPr lvl="0"/>
            <a:fld id="{D73EB851-A589-48F2-8514-FB85A3C8DA34}" type="slidenum">
              <a:rPr lang="fr-FR" smtClean="0"/>
              <a:t>59</a:t>
            </a:fld>
            <a:endParaRPr lang="fr-FR"/>
          </a:p>
        </p:txBody>
      </p:sp>
    </p:spTree>
    <p:extLst>
      <p:ext uri="{BB962C8B-B14F-4D97-AF65-F5344CB8AC3E}">
        <p14:creationId xmlns:p14="http://schemas.microsoft.com/office/powerpoint/2010/main" val="366602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589935" y="344129"/>
            <a:ext cx="6449962" cy="523220"/>
          </a:xfrm>
          <a:prstGeom prst="rect">
            <a:avLst/>
          </a:prstGeom>
          <a:noFill/>
        </p:spPr>
        <p:txBody>
          <a:bodyPr wrap="square" rtlCol="0">
            <a:spAutoFit/>
          </a:bodyPr>
          <a:lstStyle/>
          <a:p>
            <a:r>
              <a:rPr lang="fr-FR" sz="2800" dirty="0"/>
              <a:t>Quelques rappels de lundi</a:t>
            </a:r>
          </a:p>
        </p:txBody>
      </p:sp>
      <p:sp>
        <p:nvSpPr>
          <p:cNvPr id="7" name="ZoneTexte 6"/>
          <p:cNvSpPr txBox="1"/>
          <p:nvPr/>
        </p:nvSpPr>
        <p:spPr>
          <a:xfrm>
            <a:off x="589935" y="1586318"/>
            <a:ext cx="9291484" cy="954107"/>
          </a:xfrm>
          <a:prstGeom prst="rect">
            <a:avLst/>
          </a:prstGeom>
          <a:noFill/>
        </p:spPr>
        <p:txBody>
          <a:bodyPr wrap="square" rtlCol="0">
            <a:spAutoFit/>
          </a:bodyPr>
          <a:lstStyle/>
          <a:p>
            <a:r>
              <a:rPr lang="fr-FR" sz="2800" dirty="0"/>
              <a:t>1 – L’analyse statistique s’intéresse à des différences (= contrastes) et des relations entre variables</a:t>
            </a:r>
            <a:endParaRPr lang="fr-FR" sz="2800" b="1" u="sng" dirty="0"/>
          </a:p>
        </p:txBody>
      </p:sp>
      <p:sp>
        <p:nvSpPr>
          <p:cNvPr id="8" name="ZoneTexte 7"/>
          <p:cNvSpPr txBox="1"/>
          <p:nvPr/>
        </p:nvSpPr>
        <p:spPr>
          <a:xfrm>
            <a:off x="589935" y="4183626"/>
            <a:ext cx="9291484" cy="954107"/>
          </a:xfrm>
          <a:prstGeom prst="rect">
            <a:avLst/>
          </a:prstGeom>
          <a:noFill/>
        </p:spPr>
        <p:txBody>
          <a:bodyPr wrap="square" rtlCol="0">
            <a:spAutoFit/>
          </a:bodyPr>
          <a:lstStyle/>
          <a:p>
            <a:r>
              <a:rPr lang="fr-FR" sz="2800" dirty="0"/>
              <a:t>3 – Il n’y a pas de distinction fondamentale entre différences et relations</a:t>
            </a:r>
            <a:endParaRPr lang="fr-FR" sz="2800" b="1" u="sng" dirty="0"/>
          </a:p>
        </p:txBody>
      </p:sp>
      <p:sp>
        <p:nvSpPr>
          <p:cNvPr id="9" name="ZoneTexte 8"/>
          <p:cNvSpPr txBox="1"/>
          <p:nvPr/>
        </p:nvSpPr>
        <p:spPr>
          <a:xfrm>
            <a:off x="589935" y="2782340"/>
            <a:ext cx="9291484" cy="954107"/>
          </a:xfrm>
          <a:prstGeom prst="rect">
            <a:avLst/>
          </a:prstGeom>
          <a:noFill/>
        </p:spPr>
        <p:txBody>
          <a:bodyPr wrap="square" rtlCol="0">
            <a:spAutoFit/>
          </a:bodyPr>
          <a:lstStyle/>
          <a:p>
            <a:r>
              <a:rPr lang="fr-FR" sz="2800" dirty="0"/>
              <a:t>2 – L’analyse statistique cherche à quantifier des magnitudes et des incertitudes</a:t>
            </a:r>
            <a:endParaRPr lang="fr-FR" sz="2800" b="1" u="sng" dirty="0"/>
          </a:p>
        </p:txBody>
      </p:sp>
      <p:sp>
        <p:nvSpPr>
          <p:cNvPr id="10" name="ZoneTexte 9"/>
          <p:cNvSpPr txBox="1"/>
          <p:nvPr/>
        </p:nvSpPr>
        <p:spPr>
          <a:xfrm>
            <a:off x="589935" y="5496232"/>
            <a:ext cx="9291484" cy="1384995"/>
          </a:xfrm>
          <a:prstGeom prst="rect">
            <a:avLst/>
          </a:prstGeom>
          <a:noFill/>
        </p:spPr>
        <p:txBody>
          <a:bodyPr wrap="square" rtlCol="0">
            <a:spAutoFit/>
          </a:bodyPr>
          <a:lstStyle/>
          <a:p>
            <a:r>
              <a:rPr lang="fr-FR" sz="2800" dirty="0"/>
              <a:t>4 – Pour qu’une inférence soit valide à l’échelle de la population, les individus doivent être échantillonnés dans une population homogène</a:t>
            </a:r>
            <a:endParaRPr lang="fr-FR" sz="2800" b="1" u="sng" dirty="0"/>
          </a:p>
        </p:txBody>
      </p:sp>
      <p:sp>
        <p:nvSpPr>
          <p:cNvPr id="2" name="Espace réservé du numéro de diapositive 1">
            <a:extLst>
              <a:ext uri="{FF2B5EF4-FFF2-40B4-BE49-F238E27FC236}">
                <a16:creationId xmlns:a16="http://schemas.microsoft.com/office/drawing/2014/main" id="{EFF0565D-905E-CEC2-3931-FBD3CB2A1C15}"/>
              </a:ext>
            </a:extLst>
          </p:cNvPr>
          <p:cNvSpPr>
            <a:spLocks noGrp="1"/>
          </p:cNvSpPr>
          <p:nvPr>
            <p:ph type="sldNum" sz="quarter" idx="12"/>
          </p:nvPr>
        </p:nvSpPr>
        <p:spPr/>
        <p:txBody>
          <a:bodyPr/>
          <a:lstStyle/>
          <a:p>
            <a:pPr lvl="0"/>
            <a:fld id="{D73EB851-A589-48F2-8514-FB85A3C8DA34}" type="slidenum">
              <a:rPr lang="fr-FR" smtClean="0"/>
              <a:t>6</a:t>
            </a:fld>
            <a:endParaRPr lang="fr-FR"/>
          </a:p>
        </p:txBody>
      </p:sp>
    </p:spTree>
    <p:extLst>
      <p:ext uri="{BB962C8B-B14F-4D97-AF65-F5344CB8AC3E}">
        <p14:creationId xmlns:p14="http://schemas.microsoft.com/office/powerpoint/2010/main" val="2198624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92" y="1600200"/>
            <a:ext cx="9289472" cy="5735782"/>
          </a:xfrm>
          <a:prstGeom prst="rect">
            <a:avLst/>
          </a:prstGeom>
          <a:noFill/>
        </p:spPr>
      </p:pic>
      <p:sp>
        <p:nvSpPr>
          <p:cNvPr id="5" name="Rectangle 4"/>
          <p:cNvSpPr/>
          <p:nvPr/>
        </p:nvSpPr>
        <p:spPr>
          <a:xfrm>
            <a:off x="770808" y="210332"/>
            <a:ext cx="8314199" cy="461665"/>
          </a:xfrm>
          <a:prstGeom prst="rect">
            <a:avLst/>
          </a:prstGeom>
        </p:spPr>
        <p:txBody>
          <a:bodyPr wrap="square">
            <a:spAutoFit/>
          </a:bodyPr>
          <a:lstStyle/>
          <a:p>
            <a:pPr algn="ctr"/>
            <a:r>
              <a:rPr lang="fr-FR" sz="2400" b="1" dirty="0"/>
              <a:t>3 – La condition de randomisation</a:t>
            </a:r>
          </a:p>
        </p:txBody>
      </p:sp>
      <p:sp>
        <p:nvSpPr>
          <p:cNvPr id="2" name="Espace réservé du numéro de diapositive 1">
            <a:extLst>
              <a:ext uri="{FF2B5EF4-FFF2-40B4-BE49-F238E27FC236}">
                <a16:creationId xmlns:a16="http://schemas.microsoft.com/office/drawing/2014/main" id="{A64F36D6-5B0C-379E-1A80-3AA737AC4925}"/>
              </a:ext>
            </a:extLst>
          </p:cNvPr>
          <p:cNvSpPr>
            <a:spLocks noGrp="1"/>
          </p:cNvSpPr>
          <p:nvPr>
            <p:ph type="sldNum" sz="quarter" idx="12"/>
          </p:nvPr>
        </p:nvSpPr>
        <p:spPr/>
        <p:txBody>
          <a:bodyPr/>
          <a:lstStyle/>
          <a:p>
            <a:pPr lvl="0"/>
            <a:fld id="{D73EB851-A589-48F2-8514-FB85A3C8DA34}" type="slidenum">
              <a:rPr lang="fr-FR" smtClean="0"/>
              <a:t>60</a:t>
            </a:fld>
            <a:endParaRPr lang="fr-FR"/>
          </a:p>
        </p:txBody>
      </p:sp>
    </p:spTree>
    <p:extLst>
      <p:ext uri="{BB962C8B-B14F-4D97-AF65-F5344CB8AC3E}">
        <p14:creationId xmlns:p14="http://schemas.microsoft.com/office/powerpoint/2010/main" val="41108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 name="ZoneTexte 4"/>
          <p:cNvSpPr txBox="1"/>
          <p:nvPr/>
        </p:nvSpPr>
        <p:spPr>
          <a:xfrm>
            <a:off x="422786" y="864421"/>
            <a:ext cx="9271932" cy="1754326"/>
          </a:xfrm>
          <a:prstGeom prst="rect">
            <a:avLst/>
          </a:prstGeom>
          <a:noFill/>
        </p:spPr>
        <p:txBody>
          <a:bodyPr wrap="square" rtlCol="0">
            <a:spAutoFit/>
          </a:bodyPr>
          <a:lstStyle/>
          <a:p>
            <a:pPr algn="ctr"/>
            <a:r>
              <a:rPr lang="fr-FR" b="1" dirty="0"/>
              <a:t>Un échantillonnage doit être reproductible : on doit retrouver le même résultat si on le recommence plusieurs fois sur la même population statistique.</a:t>
            </a:r>
          </a:p>
          <a:p>
            <a:pPr algn="ctr"/>
            <a:endParaRPr lang="fr-FR" b="1" dirty="0"/>
          </a:p>
          <a:p>
            <a:pPr algn="ctr"/>
            <a:r>
              <a:rPr lang="fr-FR" b="1" dirty="0"/>
              <a:t>La randomisation permet de s’assurer que la </a:t>
            </a:r>
            <a:r>
              <a:rPr lang="fr-FR" b="1" i="1" dirty="0"/>
              <a:t>magnitude</a:t>
            </a:r>
            <a:r>
              <a:rPr lang="fr-FR" b="1" dirty="0"/>
              <a:t> d’un effet sera correctement estimée. </a:t>
            </a:r>
          </a:p>
          <a:p>
            <a:pPr algn="ctr"/>
            <a:r>
              <a:rPr lang="fr-FR" b="1" dirty="0"/>
              <a:t>La capacité à reproduire l’échantillonnage garantit l’estimation de </a:t>
            </a:r>
            <a:r>
              <a:rPr lang="fr-FR" b="1" i="1" dirty="0"/>
              <a:t>l’incertitude </a:t>
            </a:r>
            <a:r>
              <a:rPr lang="fr-FR" b="1" dirty="0"/>
              <a:t>autour de cette magnitude. Pour cela, tout échantillonnage doit être </a:t>
            </a:r>
            <a:r>
              <a:rPr lang="fr-FR" b="1" i="1" dirty="0"/>
              <a:t>répliqué </a:t>
            </a:r>
            <a:r>
              <a:rPr lang="fr-FR" b="1" dirty="0"/>
              <a:t>suffisamment de fois.</a:t>
            </a:r>
          </a:p>
        </p:txBody>
      </p:sp>
      <p:pic>
        <p:nvPicPr>
          <p:cNvPr id="36" name="Imag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118" y="2811172"/>
            <a:ext cx="4544339" cy="2155684"/>
          </a:xfrm>
          <a:prstGeom prst="rect">
            <a:avLst/>
          </a:prstGeom>
          <a:solidFill>
            <a:srgbClr val="FFFFFF"/>
          </a:solidFill>
          <a:effectLst>
            <a:outerShdw blurRad="50800" dist="38100" dir="8100000" algn="tr" rotWithShape="0">
              <a:prstClr val="black">
                <a:alpha val="40000"/>
              </a:prstClr>
            </a:outerShdw>
          </a:effectLst>
        </p:spPr>
      </p:pic>
      <p:pic>
        <p:nvPicPr>
          <p:cNvPr id="37" name="Imag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0973" y="3711718"/>
            <a:ext cx="4544339" cy="2155684"/>
          </a:xfrm>
          <a:prstGeom prst="rect">
            <a:avLst/>
          </a:prstGeom>
          <a:solidFill>
            <a:srgbClr val="FFFFFF"/>
          </a:solidFill>
          <a:effectLst>
            <a:outerShdw blurRad="50800" dist="38100" dir="8100000" algn="tr" rotWithShape="0">
              <a:prstClr val="black">
                <a:alpha val="40000"/>
              </a:prstClr>
            </a:outerShdw>
          </a:effectLst>
        </p:spPr>
      </p:pic>
      <p:pic>
        <p:nvPicPr>
          <p:cNvPr id="38" name="Imag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48" y="4804689"/>
            <a:ext cx="4544339" cy="2155684"/>
          </a:xfrm>
          <a:prstGeom prst="rect">
            <a:avLst/>
          </a:prstGeom>
          <a:solidFill>
            <a:srgbClr val="FFFFFF"/>
          </a:solidFill>
          <a:effectLst>
            <a:outerShdw blurRad="50800" dist="38100" dir="8100000" algn="tr" rotWithShape="0">
              <a:prstClr val="black">
                <a:alpha val="40000"/>
              </a:prstClr>
            </a:outerShdw>
          </a:effectLst>
        </p:spPr>
      </p:pic>
      <p:sp>
        <p:nvSpPr>
          <p:cNvPr id="39" name="ZoneTexte 38"/>
          <p:cNvSpPr txBox="1"/>
          <p:nvPr/>
        </p:nvSpPr>
        <p:spPr>
          <a:xfrm>
            <a:off x="322118" y="4966856"/>
            <a:ext cx="1444337" cy="369332"/>
          </a:xfrm>
          <a:prstGeom prst="rect">
            <a:avLst/>
          </a:prstGeom>
          <a:noFill/>
        </p:spPr>
        <p:txBody>
          <a:bodyPr wrap="square" rtlCol="0">
            <a:spAutoFit/>
          </a:bodyPr>
          <a:lstStyle/>
          <a:p>
            <a:r>
              <a:rPr lang="fr-FR" dirty="0"/>
              <a:t>01/06</a:t>
            </a:r>
          </a:p>
        </p:txBody>
      </p:sp>
      <p:sp>
        <p:nvSpPr>
          <p:cNvPr id="40" name="ZoneTexte 39"/>
          <p:cNvSpPr txBox="1"/>
          <p:nvPr/>
        </p:nvSpPr>
        <p:spPr>
          <a:xfrm>
            <a:off x="2240973" y="5882531"/>
            <a:ext cx="1444337" cy="369332"/>
          </a:xfrm>
          <a:prstGeom prst="rect">
            <a:avLst/>
          </a:prstGeom>
          <a:noFill/>
        </p:spPr>
        <p:txBody>
          <a:bodyPr wrap="square" rtlCol="0">
            <a:spAutoFit/>
          </a:bodyPr>
          <a:lstStyle/>
          <a:p>
            <a:r>
              <a:rPr lang="fr-FR" dirty="0"/>
              <a:t>05/06</a:t>
            </a:r>
          </a:p>
        </p:txBody>
      </p:sp>
      <p:sp>
        <p:nvSpPr>
          <p:cNvPr id="41" name="ZoneTexte 40"/>
          <p:cNvSpPr txBox="1"/>
          <p:nvPr/>
        </p:nvSpPr>
        <p:spPr>
          <a:xfrm>
            <a:off x="4620539" y="6968132"/>
            <a:ext cx="1444337" cy="369332"/>
          </a:xfrm>
          <a:prstGeom prst="rect">
            <a:avLst/>
          </a:prstGeom>
          <a:noFill/>
        </p:spPr>
        <p:txBody>
          <a:bodyPr wrap="square" rtlCol="0">
            <a:spAutoFit/>
          </a:bodyPr>
          <a:lstStyle/>
          <a:p>
            <a:r>
              <a:rPr lang="fr-FR" dirty="0"/>
              <a:t>09/06</a:t>
            </a:r>
          </a:p>
        </p:txBody>
      </p:sp>
      <p:sp>
        <p:nvSpPr>
          <p:cNvPr id="2" name="Espace réservé du numéro de diapositive 1">
            <a:extLst>
              <a:ext uri="{FF2B5EF4-FFF2-40B4-BE49-F238E27FC236}">
                <a16:creationId xmlns:a16="http://schemas.microsoft.com/office/drawing/2014/main" id="{3439E501-9C98-BE2E-AE0F-578212804DA1}"/>
              </a:ext>
            </a:extLst>
          </p:cNvPr>
          <p:cNvSpPr>
            <a:spLocks noGrp="1"/>
          </p:cNvSpPr>
          <p:nvPr>
            <p:ph type="sldNum" sz="quarter" idx="12"/>
          </p:nvPr>
        </p:nvSpPr>
        <p:spPr/>
        <p:txBody>
          <a:bodyPr/>
          <a:lstStyle/>
          <a:p>
            <a:pPr lvl="0"/>
            <a:fld id="{D73EB851-A589-48F2-8514-FB85A3C8DA34}" type="slidenum">
              <a:rPr lang="fr-FR" smtClean="0"/>
              <a:t>61</a:t>
            </a:fld>
            <a:endParaRPr lang="fr-FR"/>
          </a:p>
        </p:txBody>
      </p:sp>
    </p:spTree>
    <p:extLst>
      <p:ext uri="{BB962C8B-B14F-4D97-AF65-F5344CB8AC3E}">
        <p14:creationId xmlns:p14="http://schemas.microsoft.com/office/powerpoint/2010/main" val="2607219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68" y="1761690"/>
            <a:ext cx="4544339" cy="2155684"/>
          </a:xfrm>
          <a:prstGeom prst="rect">
            <a:avLst/>
          </a:prstGeom>
          <a:solidFill>
            <a:srgbClr val="FFFFFF"/>
          </a:solidFill>
          <a:effectLst>
            <a:outerShdw blurRad="50800" dist="38100" dir="8100000" algn="tr" rotWithShape="0">
              <a:prstClr val="black">
                <a:alpha val="40000"/>
              </a:prstClr>
            </a:outerShdw>
          </a:effectLst>
        </p:spPr>
      </p:pic>
      <p:sp>
        <p:nvSpPr>
          <p:cNvPr id="7" name="ZoneTexte 6"/>
          <p:cNvSpPr txBox="1"/>
          <p:nvPr/>
        </p:nvSpPr>
        <p:spPr>
          <a:xfrm>
            <a:off x="384463" y="1433945"/>
            <a:ext cx="3034145" cy="369332"/>
          </a:xfrm>
          <a:prstGeom prst="rect">
            <a:avLst/>
          </a:prstGeom>
          <a:noFill/>
        </p:spPr>
        <p:txBody>
          <a:bodyPr wrap="square" rtlCol="0">
            <a:spAutoFit/>
          </a:bodyPr>
          <a:lstStyle/>
          <a:p>
            <a:r>
              <a:rPr lang="fr-FR" dirty="0"/>
              <a:t>Un seul échantillonnage</a:t>
            </a:r>
          </a:p>
        </p:txBody>
      </p:sp>
      <p:cxnSp>
        <p:nvCxnSpPr>
          <p:cNvPr id="9" name="Connecteur droit avec flèche 8"/>
          <p:cNvCxnSpPr/>
          <p:nvPr/>
        </p:nvCxnSpPr>
        <p:spPr>
          <a:xfrm flipV="1">
            <a:off x="5507182" y="1610591"/>
            <a:ext cx="0" cy="23067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5507182" y="3917374"/>
            <a:ext cx="3941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8575852" y="3917374"/>
            <a:ext cx="1018310" cy="369332"/>
          </a:xfrm>
          <a:prstGeom prst="rect">
            <a:avLst/>
          </a:prstGeom>
          <a:noFill/>
        </p:spPr>
        <p:txBody>
          <a:bodyPr wrap="square" rtlCol="0">
            <a:spAutoFit/>
          </a:bodyPr>
          <a:lstStyle/>
          <a:p>
            <a:r>
              <a:rPr lang="fr-FR" dirty="0"/>
              <a:t>altitude</a:t>
            </a:r>
          </a:p>
        </p:txBody>
      </p:sp>
      <p:sp>
        <p:nvSpPr>
          <p:cNvPr id="13" name="ZoneTexte 12"/>
          <p:cNvSpPr txBox="1"/>
          <p:nvPr/>
        </p:nvSpPr>
        <p:spPr>
          <a:xfrm rot="16200000">
            <a:off x="4693232" y="1959324"/>
            <a:ext cx="1239983" cy="369332"/>
          </a:xfrm>
          <a:prstGeom prst="rect">
            <a:avLst/>
          </a:prstGeom>
          <a:noFill/>
        </p:spPr>
        <p:txBody>
          <a:bodyPr wrap="square" rtlCol="0">
            <a:spAutoFit/>
          </a:bodyPr>
          <a:lstStyle/>
          <a:p>
            <a:r>
              <a:rPr lang="fr-FR" dirty="0"/>
              <a:t>abondance</a:t>
            </a:r>
          </a:p>
        </p:txBody>
      </p:sp>
      <p:sp>
        <p:nvSpPr>
          <p:cNvPr id="14" name="Forme libre 13"/>
          <p:cNvSpPr/>
          <p:nvPr/>
        </p:nvSpPr>
        <p:spPr>
          <a:xfrm>
            <a:off x="5683827" y="2028772"/>
            <a:ext cx="3647209" cy="1753519"/>
          </a:xfrm>
          <a:custGeom>
            <a:avLst/>
            <a:gdLst>
              <a:gd name="connsiteX0" fmla="*/ 0 w 3647209"/>
              <a:gd name="connsiteY0" fmla="*/ 1753519 h 1753519"/>
              <a:gd name="connsiteX1" fmla="*/ 654628 w 3647209"/>
              <a:gd name="connsiteY1" fmla="*/ 704037 h 1753519"/>
              <a:gd name="connsiteX2" fmla="*/ 1839191 w 3647209"/>
              <a:gd name="connsiteY2" fmla="*/ 90973 h 1753519"/>
              <a:gd name="connsiteX3" fmla="*/ 2815937 w 3647209"/>
              <a:gd name="connsiteY3" fmla="*/ 163710 h 1753519"/>
              <a:gd name="connsiteX4" fmla="*/ 3647209 w 3647209"/>
              <a:gd name="connsiteY4" fmla="*/ 1587264 h 1753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209" h="1753519">
                <a:moveTo>
                  <a:pt x="0" y="1753519"/>
                </a:moveTo>
                <a:cubicBezTo>
                  <a:pt x="174048" y="1367323"/>
                  <a:pt x="348096" y="981128"/>
                  <a:pt x="654628" y="704037"/>
                </a:cubicBezTo>
                <a:cubicBezTo>
                  <a:pt x="961160" y="426946"/>
                  <a:pt x="1478973" y="181027"/>
                  <a:pt x="1839191" y="90973"/>
                </a:cubicBezTo>
                <a:cubicBezTo>
                  <a:pt x="2199409" y="918"/>
                  <a:pt x="2514601" y="-85672"/>
                  <a:pt x="2815937" y="163710"/>
                </a:cubicBezTo>
                <a:cubicBezTo>
                  <a:pt x="3117273" y="413092"/>
                  <a:pt x="3382241" y="1000178"/>
                  <a:pt x="3647209" y="158726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184452" y="5007067"/>
            <a:ext cx="914512" cy="369332"/>
          </a:xfrm>
          <a:prstGeom prst="rect">
            <a:avLst/>
          </a:prstGeom>
          <a:noFill/>
          <a:ln>
            <a:solidFill>
              <a:schemeClr val="tx1"/>
            </a:solidFill>
          </a:ln>
        </p:spPr>
        <p:txBody>
          <a:bodyPr wrap="square" rtlCol="0">
            <a:spAutoFit/>
          </a:bodyPr>
          <a:lstStyle/>
          <a:p>
            <a:r>
              <a:rPr lang="fr-FR" dirty="0"/>
              <a:t>Courbe</a:t>
            </a:r>
          </a:p>
        </p:txBody>
      </p:sp>
      <p:sp>
        <p:nvSpPr>
          <p:cNvPr id="16" name="ZoneTexte 15"/>
          <p:cNvSpPr txBox="1"/>
          <p:nvPr/>
        </p:nvSpPr>
        <p:spPr>
          <a:xfrm>
            <a:off x="3418607" y="5007067"/>
            <a:ext cx="2763983" cy="369332"/>
          </a:xfrm>
          <a:prstGeom prst="rect">
            <a:avLst/>
          </a:prstGeom>
          <a:noFill/>
          <a:ln>
            <a:solidFill>
              <a:schemeClr val="tx1"/>
            </a:solidFill>
          </a:ln>
        </p:spPr>
        <p:txBody>
          <a:bodyPr wrap="square" rtlCol="0">
            <a:spAutoFit/>
          </a:bodyPr>
          <a:lstStyle/>
          <a:p>
            <a:r>
              <a:rPr lang="fr-FR" dirty="0"/>
              <a:t>variation écologique réelle</a:t>
            </a:r>
          </a:p>
        </p:txBody>
      </p:sp>
      <p:sp>
        <p:nvSpPr>
          <p:cNvPr id="17" name="ZoneTexte 16"/>
          <p:cNvSpPr txBox="1"/>
          <p:nvPr/>
        </p:nvSpPr>
        <p:spPr>
          <a:xfrm>
            <a:off x="7114307" y="5007067"/>
            <a:ext cx="2334493" cy="369332"/>
          </a:xfrm>
          <a:prstGeom prst="rect">
            <a:avLst/>
          </a:prstGeom>
          <a:noFill/>
          <a:ln>
            <a:solidFill>
              <a:schemeClr val="tx1"/>
            </a:solidFill>
          </a:ln>
        </p:spPr>
        <p:txBody>
          <a:bodyPr wrap="square" rtlCol="0">
            <a:spAutoFit/>
          </a:bodyPr>
          <a:lstStyle/>
          <a:p>
            <a:r>
              <a:rPr lang="fr-FR" dirty="0"/>
              <a:t>aléa d’échantillonnage</a:t>
            </a:r>
          </a:p>
        </p:txBody>
      </p:sp>
      <p:sp>
        <p:nvSpPr>
          <p:cNvPr id="18" name="ZoneTexte 17"/>
          <p:cNvSpPr txBox="1"/>
          <p:nvPr/>
        </p:nvSpPr>
        <p:spPr>
          <a:xfrm>
            <a:off x="6539344" y="5007067"/>
            <a:ext cx="381001" cy="369332"/>
          </a:xfrm>
          <a:prstGeom prst="rect">
            <a:avLst/>
          </a:prstGeom>
          <a:noFill/>
          <a:ln>
            <a:noFill/>
          </a:ln>
        </p:spPr>
        <p:txBody>
          <a:bodyPr wrap="square" rtlCol="0">
            <a:spAutoFit/>
          </a:bodyPr>
          <a:lstStyle/>
          <a:p>
            <a:r>
              <a:rPr lang="fr-FR" dirty="0"/>
              <a:t>x</a:t>
            </a:r>
          </a:p>
        </p:txBody>
      </p:sp>
      <p:sp>
        <p:nvSpPr>
          <p:cNvPr id="19" name="ZoneTexte 18"/>
          <p:cNvSpPr txBox="1"/>
          <p:nvPr/>
        </p:nvSpPr>
        <p:spPr>
          <a:xfrm>
            <a:off x="2655737" y="4981851"/>
            <a:ext cx="381001" cy="369332"/>
          </a:xfrm>
          <a:prstGeom prst="rect">
            <a:avLst/>
          </a:prstGeom>
          <a:noFill/>
          <a:ln>
            <a:noFill/>
          </a:ln>
        </p:spPr>
        <p:txBody>
          <a:bodyPr wrap="square" rtlCol="0">
            <a:spAutoFit/>
          </a:bodyPr>
          <a:lstStyle/>
          <a:p>
            <a:r>
              <a:rPr lang="fr-FR" dirty="0"/>
              <a:t>=</a:t>
            </a:r>
          </a:p>
        </p:txBody>
      </p:sp>
      <p:sp>
        <p:nvSpPr>
          <p:cNvPr id="20" name="ZoneTexte 19"/>
          <p:cNvSpPr txBox="1"/>
          <p:nvPr/>
        </p:nvSpPr>
        <p:spPr>
          <a:xfrm>
            <a:off x="383568" y="5588928"/>
            <a:ext cx="9434945" cy="1754326"/>
          </a:xfrm>
          <a:prstGeom prst="rect">
            <a:avLst/>
          </a:prstGeom>
          <a:noFill/>
        </p:spPr>
        <p:txBody>
          <a:bodyPr wrap="square" rtlCol="0">
            <a:spAutoFit/>
          </a:bodyPr>
          <a:lstStyle/>
          <a:p>
            <a:r>
              <a:rPr lang="fr-FR" dirty="0"/>
              <a:t>Comment différencier l’impact de chacune de ces deux sources de variation sur ma courbe?</a:t>
            </a:r>
          </a:p>
          <a:p>
            <a:r>
              <a:rPr lang="fr-FR" b="1" dirty="0"/>
              <a:t>En l’absence d’une estimation de l’incertitude sur la courbe, l’inférence n’est pas généralisable à la population statistique </a:t>
            </a:r>
            <a:r>
              <a:rPr lang="fr-FR" dirty="0"/>
              <a:t>: cette courbe n’est valable que pour cet échantillonnage précis et rien ne dit qu’elle sera identique la fois prochaine. </a:t>
            </a:r>
          </a:p>
          <a:p>
            <a:endParaRPr lang="fr-FR" dirty="0"/>
          </a:p>
          <a:p>
            <a:r>
              <a:rPr lang="fr-FR" dirty="0">
                <a:sym typeface="Wingdings" panose="05000000000000000000" pitchFamily="2" charset="2"/>
              </a:rPr>
              <a:t> La seule solution est de recommencer plusieurs fois</a:t>
            </a:r>
            <a:endParaRPr lang="fr-FR" dirty="0"/>
          </a:p>
        </p:txBody>
      </p:sp>
      <p:sp>
        <p:nvSpPr>
          <p:cNvPr id="2" name="Espace réservé du numéro de diapositive 1">
            <a:extLst>
              <a:ext uri="{FF2B5EF4-FFF2-40B4-BE49-F238E27FC236}">
                <a16:creationId xmlns:a16="http://schemas.microsoft.com/office/drawing/2014/main" id="{02409313-8C08-4817-6F15-F2CA05A7504C}"/>
              </a:ext>
            </a:extLst>
          </p:cNvPr>
          <p:cNvSpPr>
            <a:spLocks noGrp="1"/>
          </p:cNvSpPr>
          <p:nvPr>
            <p:ph type="sldNum" sz="quarter" idx="12"/>
          </p:nvPr>
        </p:nvSpPr>
        <p:spPr/>
        <p:txBody>
          <a:bodyPr/>
          <a:lstStyle/>
          <a:p>
            <a:pPr lvl="0"/>
            <a:fld id="{D73EB851-A589-48F2-8514-FB85A3C8DA34}" type="slidenum">
              <a:rPr lang="fr-FR" smtClean="0"/>
              <a:t>62</a:t>
            </a:fld>
            <a:endParaRPr lang="fr-FR"/>
          </a:p>
        </p:txBody>
      </p:sp>
    </p:spTree>
    <p:extLst>
      <p:ext uri="{BB962C8B-B14F-4D97-AF65-F5344CB8AC3E}">
        <p14:creationId xmlns:p14="http://schemas.microsoft.com/office/powerpoint/2010/main" val="3838932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68" y="1761690"/>
            <a:ext cx="4544339" cy="2155684"/>
          </a:xfrm>
          <a:prstGeom prst="rect">
            <a:avLst/>
          </a:prstGeom>
          <a:solidFill>
            <a:srgbClr val="FFFFFF"/>
          </a:solidFill>
          <a:effectLst>
            <a:outerShdw blurRad="50800" dist="38100" dir="8100000" algn="tr" rotWithShape="0">
              <a:prstClr val="black">
                <a:alpha val="40000"/>
              </a:prstClr>
            </a:outerShdw>
          </a:effectLst>
        </p:spPr>
      </p:pic>
      <p:sp>
        <p:nvSpPr>
          <p:cNvPr id="7" name="ZoneTexte 6"/>
          <p:cNvSpPr txBox="1"/>
          <p:nvPr/>
        </p:nvSpPr>
        <p:spPr>
          <a:xfrm>
            <a:off x="384463" y="1433945"/>
            <a:ext cx="3034145" cy="369332"/>
          </a:xfrm>
          <a:prstGeom prst="rect">
            <a:avLst/>
          </a:prstGeom>
          <a:noFill/>
        </p:spPr>
        <p:txBody>
          <a:bodyPr wrap="square" rtlCol="0">
            <a:spAutoFit/>
          </a:bodyPr>
          <a:lstStyle/>
          <a:p>
            <a:r>
              <a:rPr lang="fr-FR" dirty="0"/>
              <a:t>Un seul échantillonnage</a:t>
            </a:r>
          </a:p>
        </p:txBody>
      </p:sp>
      <p:cxnSp>
        <p:nvCxnSpPr>
          <p:cNvPr id="9" name="Connecteur droit avec flèche 8"/>
          <p:cNvCxnSpPr/>
          <p:nvPr/>
        </p:nvCxnSpPr>
        <p:spPr>
          <a:xfrm flipV="1">
            <a:off x="5507182" y="1610591"/>
            <a:ext cx="0" cy="23067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5507182" y="3917374"/>
            <a:ext cx="3941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8575852" y="3917374"/>
            <a:ext cx="1018310" cy="369332"/>
          </a:xfrm>
          <a:prstGeom prst="rect">
            <a:avLst/>
          </a:prstGeom>
          <a:noFill/>
        </p:spPr>
        <p:txBody>
          <a:bodyPr wrap="square" rtlCol="0">
            <a:spAutoFit/>
          </a:bodyPr>
          <a:lstStyle/>
          <a:p>
            <a:r>
              <a:rPr lang="fr-FR" dirty="0"/>
              <a:t>altitude</a:t>
            </a:r>
          </a:p>
        </p:txBody>
      </p:sp>
      <p:sp>
        <p:nvSpPr>
          <p:cNvPr id="13" name="ZoneTexte 12"/>
          <p:cNvSpPr txBox="1"/>
          <p:nvPr/>
        </p:nvSpPr>
        <p:spPr>
          <a:xfrm rot="16200000">
            <a:off x="4693232" y="1959324"/>
            <a:ext cx="1239983" cy="369332"/>
          </a:xfrm>
          <a:prstGeom prst="rect">
            <a:avLst/>
          </a:prstGeom>
          <a:noFill/>
        </p:spPr>
        <p:txBody>
          <a:bodyPr wrap="square" rtlCol="0">
            <a:spAutoFit/>
          </a:bodyPr>
          <a:lstStyle/>
          <a:p>
            <a:r>
              <a:rPr lang="fr-FR" dirty="0"/>
              <a:t>abondance</a:t>
            </a:r>
          </a:p>
        </p:txBody>
      </p:sp>
      <p:sp>
        <p:nvSpPr>
          <p:cNvPr id="14" name="Forme libre 13"/>
          <p:cNvSpPr/>
          <p:nvPr/>
        </p:nvSpPr>
        <p:spPr>
          <a:xfrm>
            <a:off x="5683827" y="2028772"/>
            <a:ext cx="3647209" cy="1753519"/>
          </a:xfrm>
          <a:custGeom>
            <a:avLst/>
            <a:gdLst>
              <a:gd name="connsiteX0" fmla="*/ 0 w 3647209"/>
              <a:gd name="connsiteY0" fmla="*/ 1753519 h 1753519"/>
              <a:gd name="connsiteX1" fmla="*/ 654628 w 3647209"/>
              <a:gd name="connsiteY1" fmla="*/ 704037 h 1753519"/>
              <a:gd name="connsiteX2" fmla="*/ 1839191 w 3647209"/>
              <a:gd name="connsiteY2" fmla="*/ 90973 h 1753519"/>
              <a:gd name="connsiteX3" fmla="*/ 2815937 w 3647209"/>
              <a:gd name="connsiteY3" fmla="*/ 163710 h 1753519"/>
              <a:gd name="connsiteX4" fmla="*/ 3647209 w 3647209"/>
              <a:gd name="connsiteY4" fmla="*/ 1587264 h 1753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209" h="1753519">
                <a:moveTo>
                  <a:pt x="0" y="1753519"/>
                </a:moveTo>
                <a:cubicBezTo>
                  <a:pt x="174048" y="1367323"/>
                  <a:pt x="348096" y="981128"/>
                  <a:pt x="654628" y="704037"/>
                </a:cubicBezTo>
                <a:cubicBezTo>
                  <a:pt x="961160" y="426946"/>
                  <a:pt x="1478973" y="181027"/>
                  <a:pt x="1839191" y="90973"/>
                </a:cubicBezTo>
                <a:cubicBezTo>
                  <a:pt x="2199409" y="918"/>
                  <a:pt x="2514601" y="-85672"/>
                  <a:pt x="2815937" y="163710"/>
                </a:cubicBezTo>
                <a:cubicBezTo>
                  <a:pt x="3117273" y="413092"/>
                  <a:pt x="3382241" y="1000178"/>
                  <a:pt x="3647209" y="158726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184452" y="5007067"/>
            <a:ext cx="914512" cy="369332"/>
          </a:xfrm>
          <a:prstGeom prst="rect">
            <a:avLst/>
          </a:prstGeom>
          <a:noFill/>
          <a:ln>
            <a:solidFill>
              <a:schemeClr val="tx1"/>
            </a:solidFill>
          </a:ln>
        </p:spPr>
        <p:txBody>
          <a:bodyPr wrap="square" rtlCol="0">
            <a:spAutoFit/>
          </a:bodyPr>
          <a:lstStyle/>
          <a:p>
            <a:r>
              <a:rPr lang="fr-FR" dirty="0"/>
              <a:t>Courbe</a:t>
            </a:r>
          </a:p>
        </p:txBody>
      </p:sp>
      <p:sp>
        <p:nvSpPr>
          <p:cNvPr id="16" name="ZoneTexte 15"/>
          <p:cNvSpPr txBox="1"/>
          <p:nvPr/>
        </p:nvSpPr>
        <p:spPr>
          <a:xfrm>
            <a:off x="3418607" y="5007067"/>
            <a:ext cx="2763983" cy="369332"/>
          </a:xfrm>
          <a:prstGeom prst="rect">
            <a:avLst/>
          </a:prstGeom>
          <a:noFill/>
          <a:ln>
            <a:solidFill>
              <a:schemeClr val="tx1"/>
            </a:solidFill>
          </a:ln>
        </p:spPr>
        <p:txBody>
          <a:bodyPr wrap="square" rtlCol="0">
            <a:spAutoFit/>
          </a:bodyPr>
          <a:lstStyle/>
          <a:p>
            <a:r>
              <a:rPr lang="fr-FR" dirty="0"/>
              <a:t>variation écologique réelle</a:t>
            </a:r>
          </a:p>
        </p:txBody>
      </p:sp>
      <p:sp>
        <p:nvSpPr>
          <p:cNvPr id="17" name="ZoneTexte 16"/>
          <p:cNvSpPr txBox="1"/>
          <p:nvPr/>
        </p:nvSpPr>
        <p:spPr>
          <a:xfrm>
            <a:off x="7114307" y="5007067"/>
            <a:ext cx="2334493" cy="369332"/>
          </a:xfrm>
          <a:prstGeom prst="rect">
            <a:avLst/>
          </a:prstGeom>
          <a:noFill/>
          <a:ln>
            <a:solidFill>
              <a:schemeClr val="tx1"/>
            </a:solidFill>
          </a:ln>
        </p:spPr>
        <p:txBody>
          <a:bodyPr wrap="square" rtlCol="0">
            <a:spAutoFit/>
          </a:bodyPr>
          <a:lstStyle/>
          <a:p>
            <a:r>
              <a:rPr lang="fr-FR" dirty="0"/>
              <a:t>aléa d’échantillonnage</a:t>
            </a:r>
          </a:p>
        </p:txBody>
      </p:sp>
      <p:sp>
        <p:nvSpPr>
          <p:cNvPr id="18" name="ZoneTexte 17"/>
          <p:cNvSpPr txBox="1"/>
          <p:nvPr/>
        </p:nvSpPr>
        <p:spPr>
          <a:xfrm>
            <a:off x="6539344" y="5007067"/>
            <a:ext cx="381001" cy="369332"/>
          </a:xfrm>
          <a:prstGeom prst="rect">
            <a:avLst/>
          </a:prstGeom>
          <a:noFill/>
          <a:ln>
            <a:noFill/>
          </a:ln>
        </p:spPr>
        <p:txBody>
          <a:bodyPr wrap="square" rtlCol="0">
            <a:spAutoFit/>
          </a:bodyPr>
          <a:lstStyle/>
          <a:p>
            <a:r>
              <a:rPr lang="fr-FR" dirty="0"/>
              <a:t>x</a:t>
            </a:r>
          </a:p>
        </p:txBody>
      </p:sp>
      <p:sp>
        <p:nvSpPr>
          <p:cNvPr id="19" name="ZoneTexte 18"/>
          <p:cNvSpPr txBox="1"/>
          <p:nvPr/>
        </p:nvSpPr>
        <p:spPr>
          <a:xfrm>
            <a:off x="2655737" y="4981851"/>
            <a:ext cx="381001" cy="369332"/>
          </a:xfrm>
          <a:prstGeom prst="rect">
            <a:avLst/>
          </a:prstGeom>
          <a:noFill/>
          <a:ln>
            <a:noFill/>
          </a:ln>
        </p:spPr>
        <p:txBody>
          <a:bodyPr wrap="square" rtlCol="0">
            <a:spAutoFit/>
          </a:bodyPr>
          <a:lstStyle/>
          <a:p>
            <a:r>
              <a:rPr lang="fr-FR" dirty="0"/>
              <a:t>=</a:t>
            </a:r>
          </a:p>
        </p:txBody>
      </p:sp>
      <p:sp>
        <p:nvSpPr>
          <p:cNvPr id="20" name="ZoneTexte 19"/>
          <p:cNvSpPr txBox="1"/>
          <p:nvPr/>
        </p:nvSpPr>
        <p:spPr>
          <a:xfrm>
            <a:off x="535279" y="5953995"/>
            <a:ext cx="8913519" cy="923330"/>
          </a:xfrm>
          <a:prstGeom prst="rect">
            <a:avLst/>
          </a:prstGeom>
          <a:noFill/>
        </p:spPr>
        <p:txBody>
          <a:bodyPr wrap="square" rtlCol="0">
            <a:spAutoFit/>
          </a:bodyPr>
          <a:lstStyle/>
          <a:p>
            <a:pPr algn="ctr"/>
            <a:r>
              <a:rPr lang="fr-FR" dirty="0"/>
              <a:t>Pour chaque altitude, on dispose désormais d’une </a:t>
            </a:r>
            <a:r>
              <a:rPr lang="fr-FR" b="1" dirty="0"/>
              <a:t>abondance moyenne</a:t>
            </a:r>
            <a:r>
              <a:rPr lang="fr-FR" dirty="0"/>
              <a:t> et d’une </a:t>
            </a:r>
            <a:r>
              <a:rPr lang="fr-FR" b="1" dirty="0"/>
              <a:t>variance</a:t>
            </a:r>
            <a:r>
              <a:rPr lang="fr-FR" dirty="0"/>
              <a:t> </a:t>
            </a:r>
            <a:endParaRPr lang="fr-FR" b="1" dirty="0"/>
          </a:p>
          <a:p>
            <a:pPr algn="ctr"/>
            <a:endParaRPr lang="fr-FR" dirty="0"/>
          </a:p>
          <a:p>
            <a:pPr algn="ctr"/>
            <a:r>
              <a:rPr lang="fr-FR" dirty="0">
                <a:sym typeface="Wingdings" panose="05000000000000000000" pitchFamily="2" charset="2"/>
              </a:rPr>
              <a:t> </a:t>
            </a:r>
            <a:r>
              <a:rPr lang="fr-FR" b="1" dirty="0">
                <a:sym typeface="Wingdings" panose="05000000000000000000" pitchFamily="2" charset="2"/>
              </a:rPr>
              <a:t>On peut calculer la courbe moyenne et son intervalle de confiance</a:t>
            </a:r>
            <a:endParaRPr lang="fr-FR" b="1" dirty="0"/>
          </a:p>
        </p:txBody>
      </p:sp>
      <p:sp>
        <p:nvSpPr>
          <p:cNvPr id="2" name="Forme libre 1"/>
          <p:cNvSpPr/>
          <p:nvPr/>
        </p:nvSpPr>
        <p:spPr>
          <a:xfrm>
            <a:off x="5642264" y="2116457"/>
            <a:ext cx="3584863" cy="1655443"/>
          </a:xfrm>
          <a:custGeom>
            <a:avLst/>
            <a:gdLst>
              <a:gd name="connsiteX0" fmla="*/ 0 w 3584863"/>
              <a:gd name="connsiteY0" fmla="*/ 1655443 h 1655443"/>
              <a:gd name="connsiteX1" fmla="*/ 509154 w 3584863"/>
              <a:gd name="connsiteY1" fmla="*/ 605961 h 1655443"/>
              <a:gd name="connsiteX2" fmla="*/ 1236518 w 3584863"/>
              <a:gd name="connsiteY2" fmla="*/ 138370 h 1655443"/>
              <a:gd name="connsiteX3" fmla="*/ 1901536 w 3584863"/>
              <a:gd name="connsiteY3" fmla="*/ 3288 h 1655443"/>
              <a:gd name="connsiteX4" fmla="*/ 2545772 w 3584863"/>
              <a:gd name="connsiteY4" fmla="*/ 242279 h 1655443"/>
              <a:gd name="connsiteX5" fmla="*/ 3584863 w 3584863"/>
              <a:gd name="connsiteY5" fmla="*/ 1582707 h 165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863" h="1655443">
                <a:moveTo>
                  <a:pt x="0" y="1655443"/>
                </a:moveTo>
                <a:cubicBezTo>
                  <a:pt x="151534" y="1257124"/>
                  <a:pt x="303068" y="858806"/>
                  <a:pt x="509154" y="605961"/>
                </a:cubicBezTo>
                <a:cubicBezTo>
                  <a:pt x="715240" y="353116"/>
                  <a:pt x="1004454" y="238815"/>
                  <a:pt x="1236518" y="138370"/>
                </a:cubicBezTo>
                <a:cubicBezTo>
                  <a:pt x="1468582" y="37925"/>
                  <a:pt x="1683327" y="-14030"/>
                  <a:pt x="1901536" y="3288"/>
                </a:cubicBezTo>
                <a:cubicBezTo>
                  <a:pt x="2119745" y="20606"/>
                  <a:pt x="2265218" y="-20958"/>
                  <a:pt x="2545772" y="242279"/>
                </a:cubicBezTo>
                <a:cubicBezTo>
                  <a:pt x="2826327" y="505515"/>
                  <a:pt x="3205595" y="1044111"/>
                  <a:pt x="3584863" y="1582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orme libre 2"/>
          <p:cNvSpPr/>
          <p:nvPr/>
        </p:nvSpPr>
        <p:spPr>
          <a:xfrm>
            <a:off x="5787736" y="1922816"/>
            <a:ext cx="3221182" cy="1838693"/>
          </a:xfrm>
          <a:custGeom>
            <a:avLst/>
            <a:gdLst>
              <a:gd name="connsiteX0" fmla="*/ 0 w 3221182"/>
              <a:gd name="connsiteY0" fmla="*/ 1838693 h 1838693"/>
              <a:gd name="connsiteX1" fmla="*/ 467591 w 3221182"/>
              <a:gd name="connsiteY1" fmla="*/ 913902 h 1838693"/>
              <a:gd name="connsiteX2" fmla="*/ 904009 w 3221182"/>
              <a:gd name="connsiteY2" fmla="*/ 383966 h 1838693"/>
              <a:gd name="connsiteX3" fmla="*/ 1330037 w 3221182"/>
              <a:gd name="connsiteY3" fmla="*/ 9893 h 1838693"/>
              <a:gd name="connsiteX4" fmla="*/ 1995055 w 3221182"/>
              <a:gd name="connsiteY4" fmla="*/ 186539 h 1838693"/>
              <a:gd name="connsiteX5" fmla="*/ 2660073 w 3221182"/>
              <a:gd name="connsiteY5" fmla="*/ 986639 h 1838693"/>
              <a:gd name="connsiteX6" fmla="*/ 3221182 w 3221182"/>
              <a:gd name="connsiteY6" fmla="*/ 1755566 h 183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1182" h="1838693">
                <a:moveTo>
                  <a:pt x="0" y="1838693"/>
                </a:moveTo>
                <a:cubicBezTo>
                  <a:pt x="158461" y="1497524"/>
                  <a:pt x="316923" y="1156356"/>
                  <a:pt x="467591" y="913902"/>
                </a:cubicBezTo>
                <a:cubicBezTo>
                  <a:pt x="618259" y="671447"/>
                  <a:pt x="760268" y="534634"/>
                  <a:pt x="904009" y="383966"/>
                </a:cubicBezTo>
                <a:cubicBezTo>
                  <a:pt x="1047750" y="233298"/>
                  <a:pt x="1148196" y="42797"/>
                  <a:pt x="1330037" y="9893"/>
                </a:cubicBezTo>
                <a:cubicBezTo>
                  <a:pt x="1511878" y="-23012"/>
                  <a:pt x="1773382" y="23748"/>
                  <a:pt x="1995055" y="186539"/>
                </a:cubicBezTo>
                <a:cubicBezTo>
                  <a:pt x="2216728" y="349330"/>
                  <a:pt x="2455719" y="725134"/>
                  <a:pt x="2660073" y="986639"/>
                </a:cubicBezTo>
                <a:cubicBezTo>
                  <a:pt x="2864428" y="1248143"/>
                  <a:pt x="3042805" y="1501854"/>
                  <a:pt x="3221182" y="1755566"/>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orme libre 4"/>
          <p:cNvSpPr/>
          <p:nvPr/>
        </p:nvSpPr>
        <p:spPr>
          <a:xfrm>
            <a:off x="5725391" y="2331363"/>
            <a:ext cx="3023754" cy="1430146"/>
          </a:xfrm>
          <a:custGeom>
            <a:avLst/>
            <a:gdLst>
              <a:gd name="connsiteX0" fmla="*/ 0 w 3023754"/>
              <a:gd name="connsiteY0" fmla="*/ 1430146 h 1430146"/>
              <a:gd name="connsiteX1" fmla="*/ 561109 w 3023754"/>
              <a:gd name="connsiteY1" fmla="*/ 598873 h 1430146"/>
              <a:gd name="connsiteX2" fmla="*/ 1517073 w 3023754"/>
              <a:gd name="connsiteY2" fmla="*/ 58546 h 1430146"/>
              <a:gd name="connsiteX3" fmla="*/ 2400300 w 3023754"/>
              <a:gd name="connsiteY3" fmla="*/ 16982 h 1430146"/>
              <a:gd name="connsiteX4" fmla="*/ 3023754 w 3023754"/>
              <a:gd name="connsiteY4" fmla="*/ 79328 h 143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754" h="1430146">
                <a:moveTo>
                  <a:pt x="0" y="1430146"/>
                </a:moveTo>
                <a:cubicBezTo>
                  <a:pt x="154132" y="1128809"/>
                  <a:pt x="308264" y="827473"/>
                  <a:pt x="561109" y="598873"/>
                </a:cubicBezTo>
                <a:cubicBezTo>
                  <a:pt x="813954" y="370273"/>
                  <a:pt x="1210541" y="155528"/>
                  <a:pt x="1517073" y="58546"/>
                </a:cubicBezTo>
                <a:cubicBezTo>
                  <a:pt x="1823605" y="-38436"/>
                  <a:pt x="2149187" y="13518"/>
                  <a:pt x="2400300" y="16982"/>
                </a:cubicBezTo>
                <a:cubicBezTo>
                  <a:pt x="2651413" y="20446"/>
                  <a:pt x="2837583" y="49887"/>
                  <a:pt x="3023754" y="7932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7">
            <a:extLst>
              <a:ext uri="{FF2B5EF4-FFF2-40B4-BE49-F238E27FC236}">
                <a16:creationId xmlns:a16="http://schemas.microsoft.com/office/drawing/2014/main" id="{FAF61205-AFD4-724A-8E20-39009964778D}"/>
              </a:ext>
            </a:extLst>
          </p:cNvPr>
          <p:cNvSpPr>
            <a:spLocks noGrp="1"/>
          </p:cNvSpPr>
          <p:nvPr>
            <p:ph type="sldNum" sz="quarter" idx="12"/>
          </p:nvPr>
        </p:nvSpPr>
        <p:spPr/>
        <p:txBody>
          <a:bodyPr/>
          <a:lstStyle/>
          <a:p>
            <a:pPr lvl="0"/>
            <a:fld id="{D73EB851-A589-48F2-8514-FB85A3C8DA34}" type="slidenum">
              <a:rPr lang="fr-FR" smtClean="0"/>
              <a:t>63</a:t>
            </a:fld>
            <a:endParaRPr lang="fr-FR"/>
          </a:p>
        </p:txBody>
      </p:sp>
    </p:spTree>
    <p:extLst>
      <p:ext uri="{BB962C8B-B14F-4D97-AF65-F5344CB8AC3E}">
        <p14:creationId xmlns:p14="http://schemas.microsoft.com/office/powerpoint/2010/main" val="70668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594" y="1856043"/>
            <a:ext cx="3535228" cy="1676995"/>
          </a:xfrm>
          <a:prstGeom prst="rect">
            <a:avLst/>
          </a:prstGeom>
          <a:solidFill>
            <a:srgbClr val="FFFFFF"/>
          </a:solidFill>
          <a:effectLst>
            <a:outerShdw blurRad="50800" dist="38100" dir="8100000" algn="tr" rotWithShape="0">
              <a:prstClr val="black">
                <a:alpha val="40000"/>
              </a:prstClr>
            </a:outerShdw>
          </a:effectLst>
        </p:spPr>
      </p:pic>
      <p:sp>
        <p:nvSpPr>
          <p:cNvPr id="7" name="ZoneTexte 6"/>
          <p:cNvSpPr txBox="1"/>
          <p:nvPr/>
        </p:nvSpPr>
        <p:spPr>
          <a:xfrm>
            <a:off x="384463" y="1433945"/>
            <a:ext cx="3034145" cy="369332"/>
          </a:xfrm>
          <a:prstGeom prst="rect">
            <a:avLst/>
          </a:prstGeom>
          <a:noFill/>
        </p:spPr>
        <p:txBody>
          <a:bodyPr wrap="square" rtlCol="0">
            <a:spAutoFit/>
          </a:bodyPr>
          <a:lstStyle/>
          <a:p>
            <a:r>
              <a:rPr lang="fr-FR" dirty="0"/>
              <a:t>Plusieurs échantillonnages</a:t>
            </a:r>
          </a:p>
        </p:txBody>
      </p:sp>
      <p:cxnSp>
        <p:nvCxnSpPr>
          <p:cNvPr id="9" name="Connecteur droit avec flèche 8"/>
          <p:cNvCxnSpPr/>
          <p:nvPr/>
        </p:nvCxnSpPr>
        <p:spPr>
          <a:xfrm flipV="1">
            <a:off x="5507182" y="1610591"/>
            <a:ext cx="0" cy="23067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5507182" y="3917374"/>
            <a:ext cx="3941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8575852" y="3917374"/>
            <a:ext cx="1018310" cy="369332"/>
          </a:xfrm>
          <a:prstGeom prst="rect">
            <a:avLst/>
          </a:prstGeom>
          <a:noFill/>
        </p:spPr>
        <p:txBody>
          <a:bodyPr wrap="square" rtlCol="0">
            <a:spAutoFit/>
          </a:bodyPr>
          <a:lstStyle/>
          <a:p>
            <a:r>
              <a:rPr lang="fr-FR" dirty="0"/>
              <a:t>altitude</a:t>
            </a:r>
          </a:p>
        </p:txBody>
      </p:sp>
      <p:sp>
        <p:nvSpPr>
          <p:cNvPr id="13" name="ZoneTexte 12"/>
          <p:cNvSpPr txBox="1"/>
          <p:nvPr/>
        </p:nvSpPr>
        <p:spPr>
          <a:xfrm rot="16200000">
            <a:off x="4693232" y="1959324"/>
            <a:ext cx="1239983" cy="369332"/>
          </a:xfrm>
          <a:prstGeom prst="rect">
            <a:avLst/>
          </a:prstGeom>
          <a:noFill/>
        </p:spPr>
        <p:txBody>
          <a:bodyPr wrap="square" rtlCol="0">
            <a:spAutoFit/>
          </a:bodyPr>
          <a:lstStyle/>
          <a:p>
            <a:r>
              <a:rPr lang="fr-FR" dirty="0"/>
              <a:t>abondance</a:t>
            </a:r>
          </a:p>
        </p:txBody>
      </p:sp>
      <p:sp>
        <p:nvSpPr>
          <p:cNvPr id="14" name="Forme libre 13"/>
          <p:cNvSpPr/>
          <p:nvPr/>
        </p:nvSpPr>
        <p:spPr>
          <a:xfrm>
            <a:off x="5683827" y="2028772"/>
            <a:ext cx="3647209" cy="1753519"/>
          </a:xfrm>
          <a:custGeom>
            <a:avLst/>
            <a:gdLst>
              <a:gd name="connsiteX0" fmla="*/ 0 w 3647209"/>
              <a:gd name="connsiteY0" fmla="*/ 1753519 h 1753519"/>
              <a:gd name="connsiteX1" fmla="*/ 654628 w 3647209"/>
              <a:gd name="connsiteY1" fmla="*/ 704037 h 1753519"/>
              <a:gd name="connsiteX2" fmla="*/ 1839191 w 3647209"/>
              <a:gd name="connsiteY2" fmla="*/ 90973 h 1753519"/>
              <a:gd name="connsiteX3" fmla="*/ 2815937 w 3647209"/>
              <a:gd name="connsiteY3" fmla="*/ 163710 h 1753519"/>
              <a:gd name="connsiteX4" fmla="*/ 3647209 w 3647209"/>
              <a:gd name="connsiteY4" fmla="*/ 1587264 h 1753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209" h="1753519">
                <a:moveTo>
                  <a:pt x="0" y="1753519"/>
                </a:moveTo>
                <a:cubicBezTo>
                  <a:pt x="174048" y="1367323"/>
                  <a:pt x="348096" y="981128"/>
                  <a:pt x="654628" y="704037"/>
                </a:cubicBezTo>
                <a:cubicBezTo>
                  <a:pt x="961160" y="426946"/>
                  <a:pt x="1478973" y="181027"/>
                  <a:pt x="1839191" y="90973"/>
                </a:cubicBezTo>
                <a:cubicBezTo>
                  <a:pt x="2199409" y="918"/>
                  <a:pt x="2514601" y="-85672"/>
                  <a:pt x="2815937" y="163710"/>
                </a:cubicBezTo>
                <a:cubicBezTo>
                  <a:pt x="3117273" y="413092"/>
                  <a:pt x="3382241" y="1000178"/>
                  <a:pt x="3647209" y="158726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184452" y="5007067"/>
            <a:ext cx="914512" cy="369332"/>
          </a:xfrm>
          <a:prstGeom prst="rect">
            <a:avLst/>
          </a:prstGeom>
          <a:noFill/>
          <a:ln>
            <a:solidFill>
              <a:schemeClr val="tx1"/>
            </a:solidFill>
          </a:ln>
        </p:spPr>
        <p:txBody>
          <a:bodyPr wrap="square" rtlCol="0">
            <a:spAutoFit/>
          </a:bodyPr>
          <a:lstStyle/>
          <a:p>
            <a:r>
              <a:rPr lang="fr-FR" dirty="0"/>
              <a:t>Courbe</a:t>
            </a:r>
          </a:p>
        </p:txBody>
      </p:sp>
      <p:sp>
        <p:nvSpPr>
          <p:cNvPr id="16" name="ZoneTexte 15"/>
          <p:cNvSpPr txBox="1"/>
          <p:nvPr/>
        </p:nvSpPr>
        <p:spPr>
          <a:xfrm>
            <a:off x="3418607" y="5007067"/>
            <a:ext cx="2763983" cy="369332"/>
          </a:xfrm>
          <a:prstGeom prst="rect">
            <a:avLst/>
          </a:prstGeom>
          <a:noFill/>
          <a:ln>
            <a:solidFill>
              <a:schemeClr val="tx1"/>
            </a:solidFill>
          </a:ln>
        </p:spPr>
        <p:txBody>
          <a:bodyPr wrap="square" rtlCol="0">
            <a:spAutoFit/>
          </a:bodyPr>
          <a:lstStyle/>
          <a:p>
            <a:r>
              <a:rPr lang="fr-FR" dirty="0"/>
              <a:t>variation écologique réelle</a:t>
            </a:r>
          </a:p>
        </p:txBody>
      </p:sp>
      <p:sp>
        <p:nvSpPr>
          <p:cNvPr id="17" name="ZoneTexte 16"/>
          <p:cNvSpPr txBox="1"/>
          <p:nvPr/>
        </p:nvSpPr>
        <p:spPr>
          <a:xfrm>
            <a:off x="7114307" y="5007067"/>
            <a:ext cx="2334493" cy="369332"/>
          </a:xfrm>
          <a:prstGeom prst="rect">
            <a:avLst/>
          </a:prstGeom>
          <a:noFill/>
          <a:ln>
            <a:solidFill>
              <a:schemeClr val="tx1"/>
            </a:solidFill>
          </a:ln>
        </p:spPr>
        <p:txBody>
          <a:bodyPr wrap="square" rtlCol="0">
            <a:spAutoFit/>
          </a:bodyPr>
          <a:lstStyle/>
          <a:p>
            <a:r>
              <a:rPr lang="fr-FR" dirty="0"/>
              <a:t>aléa d’échantillonnage</a:t>
            </a:r>
          </a:p>
        </p:txBody>
      </p:sp>
      <p:sp>
        <p:nvSpPr>
          <p:cNvPr id="18" name="ZoneTexte 17"/>
          <p:cNvSpPr txBox="1"/>
          <p:nvPr/>
        </p:nvSpPr>
        <p:spPr>
          <a:xfrm>
            <a:off x="6539344" y="5007067"/>
            <a:ext cx="381001" cy="369332"/>
          </a:xfrm>
          <a:prstGeom prst="rect">
            <a:avLst/>
          </a:prstGeom>
          <a:noFill/>
          <a:ln>
            <a:noFill/>
          </a:ln>
        </p:spPr>
        <p:txBody>
          <a:bodyPr wrap="square" rtlCol="0">
            <a:spAutoFit/>
          </a:bodyPr>
          <a:lstStyle/>
          <a:p>
            <a:r>
              <a:rPr lang="fr-FR" dirty="0"/>
              <a:t>x</a:t>
            </a:r>
          </a:p>
        </p:txBody>
      </p:sp>
      <p:sp>
        <p:nvSpPr>
          <p:cNvPr id="19" name="ZoneTexte 18"/>
          <p:cNvSpPr txBox="1"/>
          <p:nvPr/>
        </p:nvSpPr>
        <p:spPr>
          <a:xfrm>
            <a:off x="2655737" y="4981851"/>
            <a:ext cx="381001" cy="369332"/>
          </a:xfrm>
          <a:prstGeom prst="rect">
            <a:avLst/>
          </a:prstGeom>
          <a:noFill/>
          <a:ln>
            <a:noFill/>
          </a:ln>
        </p:spPr>
        <p:txBody>
          <a:bodyPr wrap="square" rtlCol="0">
            <a:spAutoFit/>
          </a:bodyPr>
          <a:lstStyle/>
          <a:p>
            <a:r>
              <a:rPr lang="fr-FR" dirty="0"/>
              <a:t>=</a:t>
            </a:r>
          </a:p>
        </p:txBody>
      </p:sp>
      <p:sp>
        <p:nvSpPr>
          <p:cNvPr id="20" name="ZoneTexte 19"/>
          <p:cNvSpPr txBox="1"/>
          <p:nvPr/>
        </p:nvSpPr>
        <p:spPr>
          <a:xfrm>
            <a:off x="535279" y="5953995"/>
            <a:ext cx="8913519" cy="923330"/>
          </a:xfrm>
          <a:prstGeom prst="rect">
            <a:avLst/>
          </a:prstGeom>
          <a:noFill/>
        </p:spPr>
        <p:txBody>
          <a:bodyPr wrap="square" rtlCol="0">
            <a:spAutoFit/>
          </a:bodyPr>
          <a:lstStyle/>
          <a:p>
            <a:pPr algn="ctr"/>
            <a:r>
              <a:rPr lang="fr-FR" dirty="0"/>
              <a:t>Pour chaque altitude, on dispose désormais d’une </a:t>
            </a:r>
            <a:r>
              <a:rPr lang="fr-FR" b="1" dirty="0"/>
              <a:t>abondance moyenne</a:t>
            </a:r>
            <a:r>
              <a:rPr lang="fr-FR" dirty="0"/>
              <a:t> et d’une </a:t>
            </a:r>
            <a:r>
              <a:rPr lang="fr-FR" b="1" dirty="0"/>
              <a:t>variance</a:t>
            </a:r>
            <a:r>
              <a:rPr lang="fr-FR" dirty="0"/>
              <a:t> </a:t>
            </a:r>
            <a:endParaRPr lang="fr-FR" b="1" dirty="0"/>
          </a:p>
          <a:p>
            <a:pPr algn="ctr"/>
            <a:endParaRPr lang="fr-FR" dirty="0"/>
          </a:p>
          <a:p>
            <a:pPr algn="ctr"/>
            <a:r>
              <a:rPr lang="fr-FR" dirty="0">
                <a:sym typeface="Wingdings" panose="05000000000000000000" pitchFamily="2" charset="2"/>
              </a:rPr>
              <a:t> </a:t>
            </a:r>
            <a:r>
              <a:rPr lang="fr-FR" b="1" dirty="0">
                <a:sym typeface="Wingdings" panose="05000000000000000000" pitchFamily="2" charset="2"/>
              </a:rPr>
              <a:t>On peut calculer la courbe moyenne et son intervalle de confiance</a:t>
            </a:r>
            <a:endParaRPr lang="fr-FR" b="1" dirty="0"/>
          </a:p>
        </p:txBody>
      </p:sp>
      <p:sp>
        <p:nvSpPr>
          <p:cNvPr id="2" name="Forme libre 1"/>
          <p:cNvSpPr/>
          <p:nvPr/>
        </p:nvSpPr>
        <p:spPr>
          <a:xfrm>
            <a:off x="5642264" y="2116457"/>
            <a:ext cx="3584863" cy="1655443"/>
          </a:xfrm>
          <a:custGeom>
            <a:avLst/>
            <a:gdLst>
              <a:gd name="connsiteX0" fmla="*/ 0 w 3584863"/>
              <a:gd name="connsiteY0" fmla="*/ 1655443 h 1655443"/>
              <a:gd name="connsiteX1" fmla="*/ 509154 w 3584863"/>
              <a:gd name="connsiteY1" fmla="*/ 605961 h 1655443"/>
              <a:gd name="connsiteX2" fmla="*/ 1236518 w 3584863"/>
              <a:gd name="connsiteY2" fmla="*/ 138370 h 1655443"/>
              <a:gd name="connsiteX3" fmla="*/ 1901536 w 3584863"/>
              <a:gd name="connsiteY3" fmla="*/ 3288 h 1655443"/>
              <a:gd name="connsiteX4" fmla="*/ 2545772 w 3584863"/>
              <a:gd name="connsiteY4" fmla="*/ 242279 h 1655443"/>
              <a:gd name="connsiteX5" fmla="*/ 3584863 w 3584863"/>
              <a:gd name="connsiteY5" fmla="*/ 1582707 h 165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863" h="1655443">
                <a:moveTo>
                  <a:pt x="0" y="1655443"/>
                </a:moveTo>
                <a:cubicBezTo>
                  <a:pt x="151534" y="1257124"/>
                  <a:pt x="303068" y="858806"/>
                  <a:pt x="509154" y="605961"/>
                </a:cubicBezTo>
                <a:cubicBezTo>
                  <a:pt x="715240" y="353116"/>
                  <a:pt x="1004454" y="238815"/>
                  <a:pt x="1236518" y="138370"/>
                </a:cubicBezTo>
                <a:cubicBezTo>
                  <a:pt x="1468582" y="37925"/>
                  <a:pt x="1683327" y="-14030"/>
                  <a:pt x="1901536" y="3288"/>
                </a:cubicBezTo>
                <a:cubicBezTo>
                  <a:pt x="2119745" y="20606"/>
                  <a:pt x="2265218" y="-20958"/>
                  <a:pt x="2545772" y="242279"/>
                </a:cubicBezTo>
                <a:cubicBezTo>
                  <a:pt x="2826327" y="505515"/>
                  <a:pt x="3205595" y="1044111"/>
                  <a:pt x="3584863" y="158270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orme libre 2"/>
          <p:cNvSpPr/>
          <p:nvPr/>
        </p:nvSpPr>
        <p:spPr>
          <a:xfrm>
            <a:off x="5787736" y="1922816"/>
            <a:ext cx="3221182" cy="1838693"/>
          </a:xfrm>
          <a:custGeom>
            <a:avLst/>
            <a:gdLst>
              <a:gd name="connsiteX0" fmla="*/ 0 w 3221182"/>
              <a:gd name="connsiteY0" fmla="*/ 1838693 h 1838693"/>
              <a:gd name="connsiteX1" fmla="*/ 467591 w 3221182"/>
              <a:gd name="connsiteY1" fmla="*/ 913902 h 1838693"/>
              <a:gd name="connsiteX2" fmla="*/ 904009 w 3221182"/>
              <a:gd name="connsiteY2" fmla="*/ 383966 h 1838693"/>
              <a:gd name="connsiteX3" fmla="*/ 1330037 w 3221182"/>
              <a:gd name="connsiteY3" fmla="*/ 9893 h 1838693"/>
              <a:gd name="connsiteX4" fmla="*/ 1995055 w 3221182"/>
              <a:gd name="connsiteY4" fmla="*/ 186539 h 1838693"/>
              <a:gd name="connsiteX5" fmla="*/ 2660073 w 3221182"/>
              <a:gd name="connsiteY5" fmla="*/ 986639 h 1838693"/>
              <a:gd name="connsiteX6" fmla="*/ 3221182 w 3221182"/>
              <a:gd name="connsiteY6" fmla="*/ 1755566 h 183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1182" h="1838693">
                <a:moveTo>
                  <a:pt x="0" y="1838693"/>
                </a:moveTo>
                <a:cubicBezTo>
                  <a:pt x="158461" y="1497524"/>
                  <a:pt x="316923" y="1156356"/>
                  <a:pt x="467591" y="913902"/>
                </a:cubicBezTo>
                <a:cubicBezTo>
                  <a:pt x="618259" y="671447"/>
                  <a:pt x="760268" y="534634"/>
                  <a:pt x="904009" y="383966"/>
                </a:cubicBezTo>
                <a:cubicBezTo>
                  <a:pt x="1047750" y="233298"/>
                  <a:pt x="1148196" y="42797"/>
                  <a:pt x="1330037" y="9893"/>
                </a:cubicBezTo>
                <a:cubicBezTo>
                  <a:pt x="1511878" y="-23012"/>
                  <a:pt x="1773382" y="23748"/>
                  <a:pt x="1995055" y="186539"/>
                </a:cubicBezTo>
                <a:cubicBezTo>
                  <a:pt x="2216728" y="349330"/>
                  <a:pt x="2455719" y="725134"/>
                  <a:pt x="2660073" y="986639"/>
                </a:cubicBezTo>
                <a:cubicBezTo>
                  <a:pt x="2864428" y="1248143"/>
                  <a:pt x="3042805" y="1501854"/>
                  <a:pt x="3221182" y="1755566"/>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orme libre 4"/>
          <p:cNvSpPr/>
          <p:nvPr/>
        </p:nvSpPr>
        <p:spPr>
          <a:xfrm>
            <a:off x="5725391" y="2331363"/>
            <a:ext cx="3023754" cy="1430146"/>
          </a:xfrm>
          <a:custGeom>
            <a:avLst/>
            <a:gdLst>
              <a:gd name="connsiteX0" fmla="*/ 0 w 3023754"/>
              <a:gd name="connsiteY0" fmla="*/ 1430146 h 1430146"/>
              <a:gd name="connsiteX1" fmla="*/ 561109 w 3023754"/>
              <a:gd name="connsiteY1" fmla="*/ 598873 h 1430146"/>
              <a:gd name="connsiteX2" fmla="*/ 1517073 w 3023754"/>
              <a:gd name="connsiteY2" fmla="*/ 58546 h 1430146"/>
              <a:gd name="connsiteX3" fmla="*/ 2400300 w 3023754"/>
              <a:gd name="connsiteY3" fmla="*/ 16982 h 1430146"/>
              <a:gd name="connsiteX4" fmla="*/ 3023754 w 3023754"/>
              <a:gd name="connsiteY4" fmla="*/ 79328 h 143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754" h="1430146">
                <a:moveTo>
                  <a:pt x="0" y="1430146"/>
                </a:moveTo>
                <a:cubicBezTo>
                  <a:pt x="154132" y="1128809"/>
                  <a:pt x="308264" y="827473"/>
                  <a:pt x="561109" y="598873"/>
                </a:cubicBezTo>
                <a:cubicBezTo>
                  <a:pt x="813954" y="370273"/>
                  <a:pt x="1210541" y="155528"/>
                  <a:pt x="1517073" y="58546"/>
                </a:cubicBezTo>
                <a:cubicBezTo>
                  <a:pt x="1823605" y="-38436"/>
                  <a:pt x="2149187" y="13518"/>
                  <a:pt x="2400300" y="16982"/>
                </a:cubicBezTo>
                <a:cubicBezTo>
                  <a:pt x="2651413" y="20446"/>
                  <a:pt x="2837583" y="49887"/>
                  <a:pt x="3023754" y="7932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5746173" y="2191569"/>
            <a:ext cx="3439391" cy="1580331"/>
          </a:xfrm>
          <a:custGeom>
            <a:avLst/>
            <a:gdLst>
              <a:gd name="connsiteX0" fmla="*/ 0 w 3439391"/>
              <a:gd name="connsiteY0" fmla="*/ 1580331 h 1580331"/>
              <a:gd name="connsiteX1" fmla="*/ 207818 w 3439391"/>
              <a:gd name="connsiteY1" fmla="*/ 998440 h 1580331"/>
              <a:gd name="connsiteX2" fmla="*/ 768927 w 3439391"/>
              <a:gd name="connsiteY2" fmla="*/ 385376 h 1580331"/>
              <a:gd name="connsiteX3" fmla="*/ 1392382 w 3439391"/>
              <a:gd name="connsiteY3" fmla="*/ 52867 h 1580331"/>
              <a:gd name="connsiteX4" fmla="*/ 1922318 w 3439391"/>
              <a:gd name="connsiteY4" fmla="*/ 913 h 1580331"/>
              <a:gd name="connsiteX5" fmla="*/ 2265218 w 3439391"/>
              <a:gd name="connsiteY5" fmla="*/ 52867 h 1580331"/>
              <a:gd name="connsiteX6" fmla="*/ 2608118 w 3439391"/>
              <a:gd name="connsiteY6" fmla="*/ 281467 h 1580331"/>
              <a:gd name="connsiteX7" fmla="*/ 3439391 w 3439391"/>
              <a:gd name="connsiteY7" fmla="*/ 1486813 h 158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391" h="1580331">
                <a:moveTo>
                  <a:pt x="0" y="1580331"/>
                </a:moveTo>
                <a:cubicBezTo>
                  <a:pt x="39832" y="1388965"/>
                  <a:pt x="79664" y="1197599"/>
                  <a:pt x="207818" y="998440"/>
                </a:cubicBezTo>
                <a:cubicBezTo>
                  <a:pt x="335972" y="799281"/>
                  <a:pt x="571500" y="542971"/>
                  <a:pt x="768927" y="385376"/>
                </a:cubicBezTo>
                <a:cubicBezTo>
                  <a:pt x="966354" y="227780"/>
                  <a:pt x="1200150" y="116944"/>
                  <a:pt x="1392382" y="52867"/>
                </a:cubicBezTo>
                <a:cubicBezTo>
                  <a:pt x="1584614" y="-11210"/>
                  <a:pt x="1776845" y="913"/>
                  <a:pt x="1922318" y="913"/>
                </a:cubicBezTo>
                <a:cubicBezTo>
                  <a:pt x="2067791" y="913"/>
                  <a:pt x="2150918" y="6108"/>
                  <a:pt x="2265218" y="52867"/>
                </a:cubicBezTo>
                <a:cubicBezTo>
                  <a:pt x="2379518" y="99626"/>
                  <a:pt x="2412423" y="42476"/>
                  <a:pt x="2608118" y="281467"/>
                </a:cubicBezTo>
                <a:cubicBezTo>
                  <a:pt x="2803814" y="520458"/>
                  <a:pt x="3121602" y="1003635"/>
                  <a:pt x="3439391" y="148681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5569527" y="1503714"/>
            <a:ext cx="3927764" cy="2153886"/>
          </a:xfrm>
          <a:custGeom>
            <a:avLst/>
            <a:gdLst>
              <a:gd name="connsiteX0" fmla="*/ 0 w 3927764"/>
              <a:gd name="connsiteY0" fmla="*/ 2153886 h 2153886"/>
              <a:gd name="connsiteX1" fmla="*/ 166255 w 3927764"/>
              <a:gd name="connsiteY1" fmla="*/ 1488868 h 2153886"/>
              <a:gd name="connsiteX2" fmla="*/ 716973 w 3927764"/>
              <a:gd name="connsiteY2" fmla="*/ 512122 h 2153886"/>
              <a:gd name="connsiteX3" fmla="*/ 1153391 w 3927764"/>
              <a:gd name="connsiteY3" fmla="*/ 148441 h 2153886"/>
              <a:gd name="connsiteX4" fmla="*/ 1433946 w 3927764"/>
              <a:gd name="connsiteY4" fmla="*/ 13359 h 2153886"/>
              <a:gd name="connsiteX5" fmla="*/ 1911928 w 3927764"/>
              <a:gd name="connsiteY5" fmla="*/ 23750 h 2153886"/>
              <a:gd name="connsiteX6" fmla="*/ 2514600 w 3927764"/>
              <a:gd name="connsiteY6" fmla="*/ 179613 h 2153886"/>
              <a:gd name="connsiteX7" fmla="*/ 3314700 w 3927764"/>
              <a:gd name="connsiteY7" fmla="*/ 543295 h 2153886"/>
              <a:gd name="connsiteX8" fmla="*/ 3927764 w 3927764"/>
              <a:gd name="connsiteY8" fmla="*/ 792677 h 215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7764" h="2153886">
                <a:moveTo>
                  <a:pt x="0" y="2153886"/>
                </a:moveTo>
                <a:cubicBezTo>
                  <a:pt x="23380" y="1958190"/>
                  <a:pt x="46760" y="1762495"/>
                  <a:pt x="166255" y="1488868"/>
                </a:cubicBezTo>
                <a:cubicBezTo>
                  <a:pt x="285750" y="1215241"/>
                  <a:pt x="552450" y="735526"/>
                  <a:pt x="716973" y="512122"/>
                </a:cubicBezTo>
                <a:cubicBezTo>
                  <a:pt x="881496" y="288717"/>
                  <a:pt x="1033895" y="231568"/>
                  <a:pt x="1153391" y="148441"/>
                </a:cubicBezTo>
                <a:cubicBezTo>
                  <a:pt x="1272887" y="65314"/>
                  <a:pt x="1307523" y="34141"/>
                  <a:pt x="1433946" y="13359"/>
                </a:cubicBezTo>
                <a:cubicBezTo>
                  <a:pt x="1560369" y="-7423"/>
                  <a:pt x="1731819" y="-3959"/>
                  <a:pt x="1911928" y="23750"/>
                </a:cubicBezTo>
                <a:cubicBezTo>
                  <a:pt x="2092037" y="51459"/>
                  <a:pt x="2280805" y="93022"/>
                  <a:pt x="2514600" y="179613"/>
                </a:cubicBezTo>
                <a:cubicBezTo>
                  <a:pt x="2748395" y="266204"/>
                  <a:pt x="3079173" y="441118"/>
                  <a:pt x="3314700" y="543295"/>
                </a:cubicBezTo>
                <a:cubicBezTo>
                  <a:pt x="3550227" y="645472"/>
                  <a:pt x="3738995" y="719074"/>
                  <a:pt x="3927764" y="792677"/>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20"/>
          <p:cNvSpPr/>
          <p:nvPr/>
        </p:nvSpPr>
        <p:spPr>
          <a:xfrm>
            <a:off x="5891645" y="2661360"/>
            <a:ext cx="2576946" cy="1100149"/>
          </a:xfrm>
          <a:custGeom>
            <a:avLst/>
            <a:gdLst>
              <a:gd name="connsiteX0" fmla="*/ 0 w 2576946"/>
              <a:gd name="connsiteY0" fmla="*/ 1100149 h 1100149"/>
              <a:gd name="connsiteX1" fmla="*/ 415637 w 2576946"/>
              <a:gd name="connsiteY1" fmla="*/ 476695 h 1100149"/>
              <a:gd name="connsiteX2" fmla="*/ 1246910 w 2576946"/>
              <a:gd name="connsiteY2" fmla="*/ 50667 h 1100149"/>
              <a:gd name="connsiteX3" fmla="*/ 1859973 w 2576946"/>
              <a:gd name="connsiteY3" fmla="*/ 19495 h 1100149"/>
              <a:gd name="connsiteX4" fmla="*/ 2130137 w 2576946"/>
              <a:gd name="connsiteY4" fmla="*/ 154576 h 1100149"/>
              <a:gd name="connsiteX5" fmla="*/ 2306782 w 2576946"/>
              <a:gd name="connsiteY5" fmla="*/ 320831 h 1100149"/>
              <a:gd name="connsiteX6" fmla="*/ 2576946 w 2576946"/>
              <a:gd name="connsiteY6" fmla="*/ 1017022 h 110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6946" h="1100149">
                <a:moveTo>
                  <a:pt x="0" y="1100149"/>
                </a:moveTo>
                <a:cubicBezTo>
                  <a:pt x="103909" y="875879"/>
                  <a:pt x="207819" y="651609"/>
                  <a:pt x="415637" y="476695"/>
                </a:cubicBezTo>
                <a:cubicBezTo>
                  <a:pt x="623455" y="301781"/>
                  <a:pt x="1006187" y="126867"/>
                  <a:pt x="1246910" y="50667"/>
                </a:cubicBezTo>
                <a:cubicBezTo>
                  <a:pt x="1487633" y="-25533"/>
                  <a:pt x="1712769" y="2177"/>
                  <a:pt x="1859973" y="19495"/>
                </a:cubicBezTo>
                <a:cubicBezTo>
                  <a:pt x="2007178" y="36813"/>
                  <a:pt x="2055669" y="104353"/>
                  <a:pt x="2130137" y="154576"/>
                </a:cubicBezTo>
                <a:cubicBezTo>
                  <a:pt x="2204605" y="204799"/>
                  <a:pt x="2232314" y="177090"/>
                  <a:pt x="2306782" y="320831"/>
                </a:cubicBezTo>
                <a:cubicBezTo>
                  <a:pt x="2381250" y="464572"/>
                  <a:pt x="2479098" y="740797"/>
                  <a:pt x="2576946" y="1017022"/>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234" y="2236966"/>
            <a:ext cx="3356660" cy="1592288"/>
          </a:xfrm>
          <a:prstGeom prst="rect">
            <a:avLst/>
          </a:prstGeom>
          <a:solidFill>
            <a:srgbClr val="FFFFFF"/>
          </a:solidFill>
          <a:effectLst>
            <a:outerShdw blurRad="50800" dist="38100" dir="8100000" algn="tr" rotWithShape="0">
              <a:prstClr val="black">
                <a:alpha val="40000"/>
              </a:prstClr>
            </a:outerShdw>
          </a:effectLst>
        </p:spPr>
      </p:pic>
      <p:pic>
        <p:nvPicPr>
          <p:cNvPr id="23" name="Imag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084" y="2623458"/>
            <a:ext cx="3344919" cy="1586719"/>
          </a:xfrm>
          <a:prstGeom prst="rect">
            <a:avLst/>
          </a:prstGeom>
          <a:solidFill>
            <a:srgbClr val="FFFFFF"/>
          </a:solidFill>
          <a:effectLst>
            <a:outerShdw blurRad="50800" dist="38100" dir="8100000" algn="tr" rotWithShape="0">
              <a:prstClr val="black">
                <a:alpha val="40000"/>
              </a:prstClr>
            </a:outerShdw>
          </a:effectLst>
        </p:spPr>
      </p:pic>
      <p:sp>
        <p:nvSpPr>
          <p:cNvPr id="24" name="Espace réservé du numéro de diapositive 23">
            <a:extLst>
              <a:ext uri="{FF2B5EF4-FFF2-40B4-BE49-F238E27FC236}">
                <a16:creationId xmlns:a16="http://schemas.microsoft.com/office/drawing/2014/main" id="{EFF305B4-38CC-F728-FE33-775CE6F5405B}"/>
              </a:ext>
            </a:extLst>
          </p:cNvPr>
          <p:cNvSpPr>
            <a:spLocks noGrp="1"/>
          </p:cNvSpPr>
          <p:nvPr>
            <p:ph type="sldNum" sz="quarter" idx="12"/>
          </p:nvPr>
        </p:nvSpPr>
        <p:spPr/>
        <p:txBody>
          <a:bodyPr/>
          <a:lstStyle/>
          <a:p>
            <a:pPr lvl="0"/>
            <a:fld id="{D73EB851-A589-48F2-8514-FB85A3C8DA34}" type="slidenum">
              <a:rPr lang="fr-FR" smtClean="0"/>
              <a:t>64</a:t>
            </a:fld>
            <a:endParaRPr lang="fr-FR"/>
          </a:p>
        </p:txBody>
      </p:sp>
    </p:spTree>
    <p:extLst>
      <p:ext uri="{BB962C8B-B14F-4D97-AF65-F5344CB8AC3E}">
        <p14:creationId xmlns:p14="http://schemas.microsoft.com/office/powerpoint/2010/main" val="364204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grpSp>
        <p:nvGrpSpPr>
          <p:cNvPr id="22" name="Groupe 21"/>
          <p:cNvGrpSpPr/>
          <p:nvPr/>
        </p:nvGrpSpPr>
        <p:grpSpPr>
          <a:xfrm>
            <a:off x="2546555" y="3317425"/>
            <a:ext cx="4145233" cy="3417926"/>
            <a:chOff x="2938712" y="589936"/>
            <a:chExt cx="8977985" cy="6508854"/>
          </a:xfrm>
        </p:grpSpPr>
        <p:pic>
          <p:nvPicPr>
            <p:cNvPr id="23" name="Image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20" y="589936"/>
              <a:ext cx="897634" cy="1005350"/>
            </a:xfrm>
            <a:prstGeom prst="rect">
              <a:avLst/>
            </a:prstGeom>
          </p:spPr>
        </p:pic>
        <p:pic>
          <p:nvPicPr>
            <p:cNvPr id="24" name="Imag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319" y="1751524"/>
              <a:ext cx="897634" cy="1005350"/>
            </a:xfrm>
            <a:prstGeom prst="rect">
              <a:avLst/>
            </a:prstGeom>
          </p:spPr>
        </p:pic>
        <p:pic>
          <p:nvPicPr>
            <p:cNvPr id="25" name="Image 2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19" y="2913112"/>
              <a:ext cx="897634" cy="1005350"/>
            </a:xfrm>
            <a:prstGeom prst="rect">
              <a:avLst/>
            </a:prstGeom>
          </p:spPr>
        </p:pic>
        <p:pic>
          <p:nvPicPr>
            <p:cNvPr id="26" name="Image 25"/>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969319" y="4074700"/>
              <a:ext cx="897634" cy="1005350"/>
            </a:xfrm>
            <a:prstGeom prst="rect">
              <a:avLst/>
            </a:prstGeom>
          </p:spPr>
        </p:pic>
        <p:pic>
          <p:nvPicPr>
            <p:cNvPr id="27" name="Imag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319" y="5236288"/>
              <a:ext cx="897634" cy="1005350"/>
            </a:xfrm>
            <a:prstGeom prst="rect">
              <a:avLst/>
            </a:prstGeom>
          </p:spPr>
        </p:pic>
        <p:pic>
          <p:nvPicPr>
            <p:cNvPr id="28" name="Imag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7" y="589936"/>
              <a:ext cx="897634" cy="1005350"/>
            </a:xfrm>
            <a:prstGeom prst="rect">
              <a:avLst/>
            </a:prstGeom>
          </p:spPr>
        </p:pic>
        <p:pic>
          <p:nvPicPr>
            <p:cNvPr id="29" name="Image 2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206166" y="1751524"/>
              <a:ext cx="897634" cy="1005350"/>
            </a:xfrm>
            <a:prstGeom prst="rect">
              <a:avLst/>
            </a:prstGeom>
          </p:spPr>
        </p:pic>
        <p:pic>
          <p:nvPicPr>
            <p:cNvPr id="30" name="Imag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6" y="2913112"/>
              <a:ext cx="897634" cy="1005350"/>
            </a:xfrm>
            <a:prstGeom prst="rect">
              <a:avLst/>
            </a:prstGeom>
          </p:spPr>
        </p:pic>
        <p:pic>
          <p:nvPicPr>
            <p:cNvPr id="31" name="Image 3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206166" y="4074700"/>
              <a:ext cx="897634" cy="1005350"/>
            </a:xfrm>
            <a:prstGeom prst="rect">
              <a:avLst/>
            </a:prstGeom>
          </p:spPr>
        </p:pic>
        <p:pic>
          <p:nvPicPr>
            <p:cNvPr id="32" name="Imag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166" y="5236288"/>
              <a:ext cx="897634" cy="1005350"/>
            </a:xfrm>
            <a:prstGeom prst="rect">
              <a:avLst/>
            </a:prstGeom>
          </p:spPr>
        </p:pic>
        <p:pic>
          <p:nvPicPr>
            <p:cNvPr id="33" name="Imag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3" y="589936"/>
              <a:ext cx="897634" cy="1005350"/>
            </a:xfrm>
            <a:prstGeom prst="rect">
              <a:avLst/>
            </a:prstGeom>
          </p:spPr>
        </p:pic>
        <p:pic>
          <p:nvPicPr>
            <p:cNvPr id="34" name="Imag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2" y="1751524"/>
              <a:ext cx="897634" cy="1005350"/>
            </a:xfrm>
            <a:prstGeom prst="rect">
              <a:avLst/>
            </a:prstGeom>
          </p:spPr>
        </p:pic>
        <p:pic>
          <p:nvPicPr>
            <p:cNvPr id="35" name="Image 3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443012" y="2913112"/>
              <a:ext cx="897634" cy="1005350"/>
            </a:xfrm>
            <a:prstGeom prst="rect">
              <a:avLst/>
            </a:prstGeom>
          </p:spPr>
        </p:pic>
        <p:pic>
          <p:nvPicPr>
            <p:cNvPr id="36" name="Imag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012" y="4074700"/>
              <a:ext cx="897634" cy="1005350"/>
            </a:xfrm>
            <a:prstGeom prst="rect">
              <a:avLst/>
            </a:prstGeom>
          </p:spPr>
        </p:pic>
        <p:pic>
          <p:nvPicPr>
            <p:cNvPr id="37" name="Image 3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443012" y="5236288"/>
              <a:ext cx="897634" cy="1005350"/>
            </a:xfrm>
            <a:prstGeom prst="rect">
              <a:avLst/>
            </a:prstGeom>
          </p:spPr>
        </p:pic>
        <p:pic>
          <p:nvPicPr>
            <p:cNvPr id="38" name="Imag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205" y="589936"/>
              <a:ext cx="897634" cy="1005350"/>
            </a:xfrm>
            <a:prstGeom prst="rect">
              <a:avLst/>
            </a:prstGeom>
          </p:spPr>
        </p:pic>
        <p:pic>
          <p:nvPicPr>
            <p:cNvPr id="39" name="Image 38"/>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1751524"/>
              <a:ext cx="897634" cy="1005350"/>
            </a:xfrm>
            <a:prstGeom prst="rect">
              <a:avLst/>
            </a:prstGeom>
          </p:spPr>
        </p:pic>
        <p:pic>
          <p:nvPicPr>
            <p:cNvPr id="40" name="Image 3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2913112"/>
              <a:ext cx="897634" cy="1005350"/>
            </a:xfrm>
            <a:prstGeom prst="rect">
              <a:avLst/>
            </a:prstGeom>
          </p:spPr>
        </p:pic>
        <p:pic>
          <p:nvPicPr>
            <p:cNvPr id="41" name="Imag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204" y="4074700"/>
              <a:ext cx="897634" cy="1005350"/>
            </a:xfrm>
            <a:prstGeom prst="rect">
              <a:avLst/>
            </a:prstGeom>
          </p:spPr>
        </p:pic>
        <p:pic>
          <p:nvPicPr>
            <p:cNvPr id="42" name="Image 4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1204" y="5236288"/>
              <a:ext cx="897634" cy="1005350"/>
            </a:xfrm>
            <a:prstGeom prst="rect">
              <a:avLst/>
            </a:prstGeom>
          </p:spPr>
        </p:pic>
        <p:pic>
          <p:nvPicPr>
            <p:cNvPr id="43" name="Imag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1406" y="589936"/>
              <a:ext cx="897634" cy="1005350"/>
            </a:xfrm>
            <a:prstGeom prst="rect">
              <a:avLst/>
            </a:prstGeom>
          </p:spPr>
        </p:pic>
        <p:pic>
          <p:nvPicPr>
            <p:cNvPr id="44" name="Image 4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1751524"/>
              <a:ext cx="897634" cy="1005350"/>
            </a:xfrm>
            <a:prstGeom prst="rect">
              <a:avLst/>
            </a:prstGeom>
          </p:spPr>
        </p:pic>
        <p:pic>
          <p:nvPicPr>
            <p:cNvPr id="45" name="Image 4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2913112"/>
              <a:ext cx="897634" cy="1005350"/>
            </a:xfrm>
            <a:prstGeom prst="rect">
              <a:avLst/>
            </a:prstGeom>
          </p:spPr>
        </p:pic>
        <p:pic>
          <p:nvPicPr>
            <p:cNvPr id="46" name="Imag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1405" y="4074700"/>
              <a:ext cx="897634" cy="1005350"/>
            </a:xfrm>
            <a:prstGeom prst="rect">
              <a:avLst/>
            </a:prstGeom>
          </p:spPr>
        </p:pic>
        <p:pic>
          <p:nvPicPr>
            <p:cNvPr id="47" name="Image 4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881405" y="5236288"/>
              <a:ext cx="897634" cy="1005350"/>
            </a:xfrm>
            <a:prstGeom prst="rect">
              <a:avLst/>
            </a:prstGeom>
          </p:spPr>
        </p:pic>
        <p:cxnSp>
          <p:nvCxnSpPr>
            <p:cNvPr id="48" name="Connecteur droit avec flèche 47"/>
            <p:cNvCxnSpPr/>
            <p:nvPr/>
          </p:nvCxnSpPr>
          <p:spPr>
            <a:xfrm>
              <a:off x="4881405" y="6533535"/>
              <a:ext cx="6892723" cy="0"/>
            </a:xfrm>
            <a:prstGeom prst="straightConnector1">
              <a:avLst/>
            </a:prstGeom>
            <a:ln w="76200">
              <a:solidFill>
                <a:schemeClr val="tx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0463821" y="6673334"/>
              <a:ext cx="1452876" cy="425456"/>
            </a:xfrm>
            <a:prstGeom prst="rect">
              <a:avLst/>
            </a:prstGeom>
            <a:noFill/>
          </p:spPr>
          <p:txBody>
            <a:bodyPr wrap="square" rtlCol="0">
              <a:spAutoFit/>
            </a:bodyPr>
            <a:lstStyle/>
            <a:p>
              <a:r>
                <a:rPr lang="fr-FR" sz="1200" dirty="0"/>
                <a:t>années</a:t>
              </a:r>
            </a:p>
          </p:txBody>
        </p:sp>
        <p:sp>
          <p:nvSpPr>
            <p:cNvPr id="50" name="ZoneTexte 49"/>
            <p:cNvSpPr txBox="1"/>
            <p:nvPr/>
          </p:nvSpPr>
          <p:spPr>
            <a:xfrm>
              <a:off x="3087781" y="877992"/>
              <a:ext cx="1946885" cy="527497"/>
            </a:xfrm>
            <a:prstGeom prst="rect">
              <a:avLst/>
            </a:prstGeom>
            <a:noFill/>
          </p:spPr>
          <p:txBody>
            <a:bodyPr wrap="square" rtlCol="0">
              <a:spAutoFit/>
            </a:bodyPr>
            <a:lstStyle/>
            <a:p>
              <a:r>
                <a:rPr lang="fr-FR" sz="1200" dirty="0"/>
                <a:t>nichoir 1</a:t>
              </a:r>
            </a:p>
          </p:txBody>
        </p:sp>
        <p:sp>
          <p:nvSpPr>
            <p:cNvPr id="51" name="ZoneTexte 50"/>
            <p:cNvSpPr txBox="1"/>
            <p:nvPr/>
          </p:nvSpPr>
          <p:spPr>
            <a:xfrm>
              <a:off x="3087779" y="2001704"/>
              <a:ext cx="1946883" cy="527497"/>
            </a:xfrm>
            <a:prstGeom prst="rect">
              <a:avLst/>
            </a:prstGeom>
            <a:noFill/>
          </p:spPr>
          <p:txBody>
            <a:bodyPr wrap="square" rtlCol="0">
              <a:spAutoFit/>
            </a:bodyPr>
            <a:lstStyle/>
            <a:p>
              <a:r>
                <a:rPr lang="fr-FR" sz="1200" dirty="0"/>
                <a:t>nichoir 20</a:t>
              </a:r>
            </a:p>
          </p:txBody>
        </p:sp>
        <p:sp>
          <p:nvSpPr>
            <p:cNvPr id="52" name="ZoneTexte 51"/>
            <p:cNvSpPr txBox="1"/>
            <p:nvPr/>
          </p:nvSpPr>
          <p:spPr>
            <a:xfrm>
              <a:off x="3087781" y="3231122"/>
              <a:ext cx="1931824" cy="527497"/>
            </a:xfrm>
            <a:prstGeom prst="rect">
              <a:avLst/>
            </a:prstGeom>
            <a:noFill/>
          </p:spPr>
          <p:txBody>
            <a:bodyPr wrap="square" rtlCol="0">
              <a:spAutoFit/>
            </a:bodyPr>
            <a:lstStyle/>
            <a:p>
              <a:r>
                <a:rPr lang="fr-FR" sz="1200" dirty="0"/>
                <a:t>nichoir 34</a:t>
              </a:r>
            </a:p>
          </p:txBody>
        </p:sp>
        <p:sp>
          <p:nvSpPr>
            <p:cNvPr id="53" name="ZoneTexte 52"/>
            <p:cNvSpPr txBox="1"/>
            <p:nvPr/>
          </p:nvSpPr>
          <p:spPr>
            <a:xfrm>
              <a:off x="2938712" y="4323871"/>
              <a:ext cx="2097362" cy="527497"/>
            </a:xfrm>
            <a:prstGeom prst="rect">
              <a:avLst/>
            </a:prstGeom>
            <a:noFill/>
          </p:spPr>
          <p:txBody>
            <a:bodyPr wrap="square" rtlCol="0">
              <a:spAutoFit/>
            </a:bodyPr>
            <a:lstStyle/>
            <a:p>
              <a:r>
                <a:rPr lang="fr-FR" sz="1200" dirty="0"/>
                <a:t>nichoir 42</a:t>
              </a:r>
            </a:p>
          </p:txBody>
        </p:sp>
        <p:sp>
          <p:nvSpPr>
            <p:cNvPr id="54" name="ZoneTexte 53"/>
            <p:cNvSpPr txBox="1"/>
            <p:nvPr/>
          </p:nvSpPr>
          <p:spPr>
            <a:xfrm>
              <a:off x="3087781" y="5553288"/>
              <a:ext cx="1931824" cy="527497"/>
            </a:xfrm>
            <a:prstGeom prst="rect">
              <a:avLst/>
            </a:prstGeom>
            <a:noFill/>
          </p:spPr>
          <p:txBody>
            <a:bodyPr wrap="square" rtlCol="0">
              <a:spAutoFit/>
            </a:bodyPr>
            <a:lstStyle/>
            <a:p>
              <a:r>
                <a:rPr lang="fr-FR" sz="1200" dirty="0"/>
                <a:t>nichoir 50</a:t>
              </a:r>
            </a:p>
          </p:txBody>
        </p:sp>
      </p:grpSp>
      <p:sp>
        <p:nvSpPr>
          <p:cNvPr id="55" name="ZoneTexte 54"/>
          <p:cNvSpPr txBox="1"/>
          <p:nvPr/>
        </p:nvSpPr>
        <p:spPr>
          <a:xfrm>
            <a:off x="631190" y="1256047"/>
            <a:ext cx="8913519" cy="1477328"/>
          </a:xfrm>
          <a:prstGeom prst="rect">
            <a:avLst/>
          </a:prstGeom>
          <a:noFill/>
        </p:spPr>
        <p:txBody>
          <a:bodyPr wrap="square" rtlCol="0">
            <a:spAutoFit/>
          </a:bodyPr>
          <a:lstStyle/>
          <a:p>
            <a:pPr algn="ctr"/>
            <a:r>
              <a:rPr lang="fr-FR" dirty="0"/>
              <a:t>On reprend notre suivi de reproduction de mésanges.</a:t>
            </a:r>
          </a:p>
          <a:p>
            <a:pPr algn="ctr"/>
            <a:r>
              <a:rPr lang="fr-FR" b="1" dirty="0"/>
              <a:t>Avec un seul lot de 50 nichoirs dans une même forêt, l’inférence sur la variation du succès reproducteur au cours du temps n’est pas généralisable au-delà de cette forêt précise.</a:t>
            </a:r>
          </a:p>
          <a:p>
            <a:pPr algn="ctr"/>
            <a:r>
              <a:rPr lang="fr-FR" dirty="0"/>
              <a:t>Il faut donc répliquer le même échantillonnage dans plusieurs forêts si l’on veut faire une inférence à plus large échelle (région, pays)</a:t>
            </a:r>
          </a:p>
        </p:txBody>
      </p:sp>
      <p:sp>
        <p:nvSpPr>
          <p:cNvPr id="2" name="Espace réservé du numéro de diapositive 1">
            <a:extLst>
              <a:ext uri="{FF2B5EF4-FFF2-40B4-BE49-F238E27FC236}">
                <a16:creationId xmlns:a16="http://schemas.microsoft.com/office/drawing/2014/main" id="{EE847F7F-6E33-A47E-C77F-2D5B05B5D1F8}"/>
              </a:ext>
            </a:extLst>
          </p:cNvPr>
          <p:cNvSpPr>
            <a:spLocks noGrp="1"/>
          </p:cNvSpPr>
          <p:nvPr>
            <p:ph type="sldNum" sz="quarter" idx="12"/>
          </p:nvPr>
        </p:nvSpPr>
        <p:spPr/>
        <p:txBody>
          <a:bodyPr/>
          <a:lstStyle/>
          <a:p>
            <a:pPr lvl="0"/>
            <a:fld id="{D73EB851-A589-48F2-8514-FB85A3C8DA34}" type="slidenum">
              <a:rPr lang="fr-FR" smtClean="0"/>
              <a:t>65</a:t>
            </a:fld>
            <a:endParaRPr lang="fr-FR"/>
          </a:p>
        </p:txBody>
      </p:sp>
    </p:spTree>
    <p:extLst>
      <p:ext uri="{BB962C8B-B14F-4D97-AF65-F5344CB8AC3E}">
        <p14:creationId xmlns:p14="http://schemas.microsoft.com/office/powerpoint/2010/main" val="419767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5" name="ZoneTexte 54"/>
          <p:cNvSpPr txBox="1"/>
          <p:nvPr/>
        </p:nvSpPr>
        <p:spPr>
          <a:xfrm>
            <a:off x="537260" y="926430"/>
            <a:ext cx="8913519" cy="1200329"/>
          </a:xfrm>
          <a:prstGeom prst="rect">
            <a:avLst/>
          </a:prstGeom>
          <a:noFill/>
        </p:spPr>
        <p:txBody>
          <a:bodyPr wrap="square" rtlCol="0">
            <a:spAutoFit/>
          </a:bodyPr>
          <a:lstStyle/>
          <a:p>
            <a:pPr algn="ctr"/>
            <a:r>
              <a:rPr lang="fr-FR" dirty="0"/>
              <a:t>On reprend l’expérience sur la physiologie des mésanges</a:t>
            </a:r>
          </a:p>
          <a:p>
            <a:pPr algn="ctr"/>
            <a:r>
              <a:rPr lang="fr-FR" b="1" dirty="0"/>
              <a:t>Avec une seule mésange, il est impossible de savoir si la réponse observée à l’inoculation de l’hormone est liée à la réaction de cet individu précis ou si elle correspond à la réponse biologique de l’espèce. Il faut donc répéter l’expérience sur plusieurs mésanges</a:t>
            </a:r>
          </a:p>
        </p:txBody>
      </p:sp>
      <p:pic>
        <p:nvPicPr>
          <p:cNvPr id="56" name="Imag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01" y="3097924"/>
            <a:ext cx="2352675" cy="1362075"/>
          </a:xfrm>
          <a:prstGeom prst="rect">
            <a:avLst/>
          </a:prstGeom>
        </p:spPr>
      </p:pic>
      <p:cxnSp>
        <p:nvCxnSpPr>
          <p:cNvPr id="57" name="Connecteur droit avec flèche 56"/>
          <p:cNvCxnSpPr/>
          <p:nvPr/>
        </p:nvCxnSpPr>
        <p:spPr>
          <a:xfrm flipV="1">
            <a:off x="5376227" y="4289724"/>
            <a:ext cx="1082834" cy="100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ZoneTexte 57"/>
          <p:cNvSpPr txBox="1"/>
          <p:nvPr/>
        </p:nvSpPr>
        <p:spPr>
          <a:xfrm>
            <a:off x="6697186" y="4048809"/>
            <a:ext cx="1819275" cy="369332"/>
          </a:xfrm>
          <a:prstGeom prst="rect">
            <a:avLst/>
          </a:prstGeom>
          <a:noFill/>
        </p:spPr>
        <p:txBody>
          <a:bodyPr wrap="square" rtlCol="0">
            <a:spAutoFit/>
          </a:bodyPr>
          <a:lstStyle/>
          <a:p>
            <a:r>
              <a:rPr lang="fr-FR" dirty="0"/>
              <a:t>T0</a:t>
            </a:r>
          </a:p>
        </p:txBody>
      </p:sp>
      <p:cxnSp>
        <p:nvCxnSpPr>
          <p:cNvPr id="59" name="Connecteur droit avec flèche 58"/>
          <p:cNvCxnSpPr/>
          <p:nvPr/>
        </p:nvCxnSpPr>
        <p:spPr>
          <a:xfrm>
            <a:off x="5386864" y="5282821"/>
            <a:ext cx="1210307" cy="1007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6830535" y="6134978"/>
            <a:ext cx="1819275" cy="369332"/>
          </a:xfrm>
          <a:prstGeom prst="rect">
            <a:avLst/>
          </a:prstGeom>
          <a:noFill/>
        </p:spPr>
        <p:txBody>
          <a:bodyPr wrap="square" rtlCol="0">
            <a:spAutoFit/>
          </a:bodyPr>
          <a:lstStyle/>
          <a:p>
            <a:r>
              <a:rPr lang="fr-FR" dirty="0"/>
              <a:t>T=30 minutes</a:t>
            </a:r>
          </a:p>
        </p:txBody>
      </p:sp>
      <p:pic>
        <p:nvPicPr>
          <p:cNvPr id="61" name="Image 6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4863" y="4437509"/>
            <a:ext cx="793591" cy="793591"/>
          </a:xfrm>
          <a:prstGeom prst="rect">
            <a:avLst/>
          </a:prstGeom>
        </p:spPr>
      </p:pic>
      <p:sp>
        <p:nvSpPr>
          <p:cNvPr id="62" name="ZoneTexte 61"/>
          <p:cNvSpPr txBox="1"/>
          <p:nvPr/>
        </p:nvSpPr>
        <p:spPr>
          <a:xfrm>
            <a:off x="7728902" y="4671368"/>
            <a:ext cx="2609850" cy="369332"/>
          </a:xfrm>
          <a:prstGeom prst="rect">
            <a:avLst/>
          </a:prstGeom>
          <a:noFill/>
        </p:spPr>
        <p:txBody>
          <a:bodyPr wrap="square" rtlCol="0">
            <a:spAutoFit/>
          </a:bodyPr>
          <a:lstStyle/>
          <a:p>
            <a:r>
              <a:rPr lang="fr-FR" dirty="0">
                <a:solidFill>
                  <a:srgbClr val="C00000"/>
                </a:solidFill>
              </a:rPr>
              <a:t>Injection de GnRH</a:t>
            </a:r>
          </a:p>
        </p:txBody>
      </p:sp>
      <p:sp>
        <p:nvSpPr>
          <p:cNvPr id="63" name="ZoneTexte 62"/>
          <p:cNvSpPr txBox="1"/>
          <p:nvPr/>
        </p:nvSpPr>
        <p:spPr>
          <a:xfrm>
            <a:off x="7025800" y="4054059"/>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0</a:t>
            </a:r>
          </a:p>
        </p:txBody>
      </p:sp>
      <p:sp>
        <p:nvSpPr>
          <p:cNvPr id="64" name="ZoneTexte 63"/>
          <p:cNvSpPr txBox="1"/>
          <p:nvPr/>
        </p:nvSpPr>
        <p:spPr>
          <a:xfrm>
            <a:off x="8178323" y="6151259"/>
            <a:ext cx="2609850" cy="369332"/>
          </a:xfrm>
          <a:prstGeom prst="rect">
            <a:avLst/>
          </a:prstGeom>
          <a:noFill/>
        </p:spPr>
        <p:txBody>
          <a:bodyPr wrap="square" rtlCol="0">
            <a:spAutoFit/>
          </a:bodyPr>
          <a:lstStyle/>
          <a:p>
            <a:r>
              <a:rPr lang="fr-FR" dirty="0">
                <a:solidFill>
                  <a:schemeClr val="accent1">
                    <a:lumMod val="75000"/>
                  </a:schemeClr>
                </a:solidFill>
              </a:rPr>
              <a:t>[</a:t>
            </a:r>
            <a:r>
              <a:rPr lang="fr-FR" dirty="0" err="1">
                <a:solidFill>
                  <a:schemeClr val="accent1">
                    <a:lumMod val="75000"/>
                  </a:schemeClr>
                </a:solidFill>
              </a:rPr>
              <a:t>oestradiol</a:t>
            </a:r>
            <a:r>
              <a:rPr lang="fr-FR" dirty="0">
                <a:solidFill>
                  <a:schemeClr val="accent1">
                    <a:lumMod val="75000"/>
                  </a:schemeClr>
                </a:solidFill>
              </a:rPr>
              <a:t>]</a:t>
            </a:r>
            <a:r>
              <a:rPr lang="fr-FR" baseline="-25000" dirty="0">
                <a:solidFill>
                  <a:schemeClr val="accent1">
                    <a:lumMod val="75000"/>
                  </a:schemeClr>
                </a:solidFill>
              </a:rPr>
              <a:t>30</a:t>
            </a:r>
          </a:p>
        </p:txBody>
      </p:sp>
      <p:pic>
        <p:nvPicPr>
          <p:cNvPr id="75" name="Imag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72" y="4592622"/>
            <a:ext cx="2352675" cy="1362075"/>
          </a:xfrm>
          <a:prstGeom prst="rect">
            <a:avLst/>
          </a:prstGeom>
        </p:spPr>
      </p:pic>
      <p:pic>
        <p:nvPicPr>
          <p:cNvPr id="76" name="Image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55" y="6087320"/>
            <a:ext cx="2352675" cy="1362075"/>
          </a:xfrm>
          <a:prstGeom prst="rect">
            <a:avLst/>
          </a:prstGeom>
        </p:spPr>
      </p:pic>
      <p:pic>
        <p:nvPicPr>
          <p:cNvPr id="77" name="Image 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164" y="3160906"/>
            <a:ext cx="2352675" cy="1362075"/>
          </a:xfrm>
          <a:prstGeom prst="rect">
            <a:avLst/>
          </a:prstGeom>
        </p:spPr>
      </p:pic>
      <p:pic>
        <p:nvPicPr>
          <p:cNvPr id="78" name="Image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750" y="4671368"/>
            <a:ext cx="2352675" cy="1362075"/>
          </a:xfrm>
          <a:prstGeom prst="rect">
            <a:avLst/>
          </a:prstGeom>
        </p:spPr>
      </p:pic>
      <p:pic>
        <p:nvPicPr>
          <p:cNvPr id="79" name="Image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374" y="6151259"/>
            <a:ext cx="2352675" cy="1362075"/>
          </a:xfrm>
          <a:prstGeom prst="rect">
            <a:avLst/>
          </a:prstGeom>
        </p:spPr>
      </p:pic>
      <p:sp>
        <p:nvSpPr>
          <p:cNvPr id="2" name="Espace réservé du numéro de diapositive 1">
            <a:extLst>
              <a:ext uri="{FF2B5EF4-FFF2-40B4-BE49-F238E27FC236}">
                <a16:creationId xmlns:a16="http://schemas.microsoft.com/office/drawing/2014/main" id="{25DC6441-7506-F63F-ECA2-66D75D804EF0}"/>
              </a:ext>
            </a:extLst>
          </p:cNvPr>
          <p:cNvSpPr>
            <a:spLocks noGrp="1"/>
          </p:cNvSpPr>
          <p:nvPr>
            <p:ph type="sldNum" sz="quarter" idx="12"/>
          </p:nvPr>
        </p:nvSpPr>
        <p:spPr/>
        <p:txBody>
          <a:bodyPr/>
          <a:lstStyle/>
          <a:p>
            <a:pPr lvl="0"/>
            <a:fld id="{D73EB851-A589-48F2-8514-FB85A3C8DA34}" type="slidenum">
              <a:rPr lang="fr-FR" smtClean="0"/>
              <a:t>66</a:t>
            </a:fld>
            <a:endParaRPr lang="fr-FR"/>
          </a:p>
        </p:txBody>
      </p:sp>
    </p:spTree>
    <p:extLst>
      <p:ext uri="{BB962C8B-B14F-4D97-AF65-F5344CB8AC3E}">
        <p14:creationId xmlns:p14="http://schemas.microsoft.com/office/powerpoint/2010/main" val="687537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5" name="ZoneTexte 54"/>
          <p:cNvSpPr txBox="1"/>
          <p:nvPr/>
        </p:nvSpPr>
        <p:spPr>
          <a:xfrm>
            <a:off x="176646" y="926430"/>
            <a:ext cx="9274134" cy="646331"/>
          </a:xfrm>
          <a:prstGeom prst="rect">
            <a:avLst/>
          </a:prstGeom>
          <a:noFill/>
        </p:spPr>
        <p:txBody>
          <a:bodyPr wrap="square" rtlCol="0">
            <a:spAutoFit/>
          </a:bodyPr>
          <a:lstStyle/>
          <a:p>
            <a:pPr algn="ctr"/>
            <a:r>
              <a:rPr lang="fr-FR" b="1" dirty="0"/>
              <a:t>Condition (1) : population homogène</a:t>
            </a:r>
          </a:p>
          <a:p>
            <a:pPr algn="ctr"/>
            <a:r>
              <a:rPr lang="fr-FR" b="1" dirty="0"/>
              <a:t>Condition (2) : des individus différents sont tirés à chaque réplica</a:t>
            </a:r>
          </a:p>
        </p:txBody>
      </p:sp>
      <p:sp>
        <p:nvSpPr>
          <p:cNvPr id="10" name="ZoneTexte 9"/>
          <p:cNvSpPr txBox="1"/>
          <p:nvPr/>
        </p:nvSpPr>
        <p:spPr>
          <a:xfrm>
            <a:off x="0" y="4769626"/>
            <a:ext cx="3664795" cy="2308324"/>
          </a:xfrm>
          <a:prstGeom prst="rect">
            <a:avLst/>
          </a:prstGeom>
          <a:noFill/>
        </p:spPr>
        <p:txBody>
          <a:bodyPr wrap="square" rtlCol="0">
            <a:spAutoFit/>
          </a:bodyPr>
          <a:lstStyle/>
          <a:p>
            <a:pPr algn="just"/>
            <a:r>
              <a:rPr lang="fr-FR" dirty="0"/>
              <a:t>Réplication dans le temps : </a:t>
            </a:r>
          </a:p>
          <a:p>
            <a:pPr algn="just"/>
            <a:endParaRPr lang="fr-FR" sz="1400" dirty="0"/>
          </a:p>
          <a:p>
            <a:pPr algn="just"/>
            <a:r>
              <a:rPr lang="fr-FR" sz="1400" dirty="0"/>
              <a:t>Condition : population invariante (« close ») entre deux réplicas au regard de la source de variation étudiée = on tire toujours un échantillon parmi les mêmes individus</a:t>
            </a:r>
          </a:p>
          <a:p>
            <a:pPr algn="just"/>
            <a:endParaRPr lang="fr-FR" sz="1400" dirty="0"/>
          </a:p>
          <a:p>
            <a:pPr algn="just"/>
            <a:r>
              <a:rPr lang="fr-FR" sz="1400" i="1" dirty="0"/>
              <a:t>Ex. : Tirage aléatoire de nichoirs / points de mesures / </a:t>
            </a:r>
            <a:r>
              <a:rPr lang="fr-FR" sz="1400" i="1" dirty="0" err="1"/>
              <a:t>quadrats</a:t>
            </a:r>
            <a:r>
              <a:rPr lang="fr-FR" sz="1400" i="1" dirty="0"/>
              <a:t> de végétation / </a:t>
            </a:r>
            <a:r>
              <a:rPr lang="fr-FR" sz="1400" i="1" dirty="0" err="1"/>
              <a:t>transects</a:t>
            </a:r>
            <a:r>
              <a:rPr lang="fr-FR" sz="1400" i="1" dirty="0"/>
              <a:t> d’une année sur l’autre</a:t>
            </a:r>
          </a:p>
        </p:txBody>
      </p:sp>
      <p:sp>
        <p:nvSpPr>
          <p:cNvPr id="103" name="ZoneTexte 102"/>
          <p:cNvSpPr txBox="1"/>
          <p:nvPr/>
        </p:nvSpPr>
        <p:spPr>
          <a:xfrm>
            <a:off x="3926032" y="4769626"/>
            <a:ext cx="3245426" cy="2523768"/>
          </a:xfrm>
          <a:prstGeom prst="rect">
            <a:avLst/>
          </a:prstGeom>
          <a:noFill/>
        </p:spPr>
        <p:txBody>
          <a:bodyPr wrap="square" rtlCol="0">
            <a:spAutoFit/>
          </a:bodyPr>
          <a:lstStyle/>
          <a:p>
            <a:pPr algn="just"/>
            <a:r>
              <a:rPr lang="fr-FR" dirty="0"/>
              <a:t>Réplication dans l’espace: </a:t>
            </a:r>
          </a:p>
          <a:p>
            <a:pPr algn="just"/>
            <a:endParaRPr lang="fr-FR" sz="1400" dirty="0"/>
          </a:p>
          <a:p>
            <a:pPr algn="just"/>
            <a:r>
              <a:rPr lang="fr-FR" sz="1400" dirty="0"/>
              <a:t>Condition : population invariante (« close ») entre deux localités au regard de la source de variation étudiée</a:t>
            </a:r>
          </a:p>
          <a:p>
            <a:pPr algn="just"/>
            <a:endParaRPr lang="fr-FR" sz="1400" dirty="0"/>
          </a:p>
          <a:p>
            <a:pPr algn="just"/>
            <a:r>
              <a:rPr lang="fr-FR" sz="1400" i="1" dirty="0"/>
              <a:t>Ex. : Plusieurs montagnes dans un même massif, plusieurs forêts dans une même région, plusieurs prairies dans un même paysage, plusieurs appareils de mesure sur un même cours d’eau</a:t>
            </a:r>
          </a:p>
        </p:txBody>
      </p:sp>
      <p:cxnSp>
        <p:nvCxnSpPr>
          <p:cNvPr id="13" name="Connecteur droit avec flèche 12"/>
          <p:cNvCxnSpPr/>
          <p:nvPr/>
        </p:nvCxnSpPr>
        <p:spPr>
          <a:xfrm>
            <a:off x="290945" y="4509655"/>
            <a:ext cx="3065319" cy="10390"/>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74073" y="4125191"/>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374073" y="3672454"/>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374073" y="320287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374073" y="2775123"/>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374073" y="2347370"/>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1368137" y="4125191"/>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1368137" y="3672454"/>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Ellipse 109"/>
          <p:cNvSpPr/>
          <p:nvPr/>
        </p:nvSpPr>
        <p:spPr>
          <a:xfrm>
            <a:off x="1368137" y="320287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p:cNvSpPr/>
          <p:nvPr/>
        </p:nvSpPr>
        <p:spPr>
          <a:xfrm>
            <a:off x="1368137" y="2775123"/>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1368137" y="2347370"/>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2486892" y="4143863"/>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p:cNvSpPr/>
          <p:nvPr/>
        </p:nvSpPr>
        <p:spPr>
          <a:xfrm>
            <a:off x="2486892" y="369112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2486892" y="3221548"/>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p:cNvSpPr/>
          <p:nvPr/>
        </p:nvSpPr>
        <p:spPr>
          <a:xfrm>
            <a:off x="2486892" y="2793795"/>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2486892" y="2366042"/>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073236" y="2347370"/>
            <a:ext cx="2951019" cy="217267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4350328" y="4203001"/>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4350328" y="3750264"/>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4350328" y="328068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350328" y="2852933"/>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p:cNvSpPr/>
          <p:nvPr/>
        </p:nvSpPr>
        <p:spPr>
          <a:xfrm>
            <a:off x="4350328" y="2425180"/>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44392" y="4203001"/>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p:cNvSpPr/>
          <p:nvPr/>
        </p:nvSpPr>
        <p:spPr>
          <a:xfrm>
            <a:off x="5344392" y="3750264"/>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p:cNvSpPr/>
          <p:nvPr/>
        </p:nvSpPr>
        <p:spPr>
          <a:xfrm>
            <a:off x="5344392" y="328068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p:cNvSpPr/>
          <p:nvPr/>
        </p:nvSpPr>
        <p:spPr>
          <a:xfrm>
            <a:off x="5344392" y="2852933"/>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5344392" y="2425180"/>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p:cNvSpPr/>
          <p:nvPr/>
        </p:nvSpPr>
        <p:spPr>
          <a:xfrm>
            <a:off x="6463147" y="4221673"/>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6463147" y="376893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6463147" y="3299358"/>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Ellipse 130"/>
          <p:cNvSpPr/>
          <p:nvPr/>
        </p:nvSpPr>
        <p:spPr>
          <a:xfrm>
            <a:off x="6463147" y="2871605"/>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Ellipse 131"/>
          <p:cNvSpPr/>
          <p:nvPr/>
        </p:nvSpPr>
        <p:spPr>
          <a:xfrm>
            <a:off x="6463147" y="2443852"/>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ZoneTexte 132"/>
          <p:cNvSpPr txBox="1"/>
          <p:nvPr/>
        </p:nvSpPr>
        <p:spPr>
          <a:xfrm>
            <a:off x="7432695" y="4769626"/>
            <a:ext cx="2647930" cy="2523768"/>
          </a:xfrm>
          <a:prstGeom prst="rect">
            <a:avLst/>
          </a:prstGeom>
          <a:noFill/>
        </p:spPr>
        <p:txBody>
          <a:bodyPr wrap="square" rtlCol="0">
            <a:spAutoFit/>
          </a:bodyPr>
          <a:lstStyle/>
          <a:p>
            <a:pPr algn="just"/>
            <a:r>
              <a:rPr lang="fr-FR" dirty="0"/>
              <a:t>Autres réplications</a:t>
            </a:r>
          </a:p>
          <a:p>
            <a:pPr algn="just"/>
            <a:endParaRPr lang="fr-FR" sz="1400" dirty="0"/>
          </a:p>
          <a:p>
            <a:pPr algn="just"/>
            <a:r>
              <a:rPr lang="fr-FR" sz="1400" dirty="0"/>
              <a:t>Condition : population invariante (« close ») entre lots d’individus, quels qu’ils soient</a:t>
            </a:r>
          </a:p>
          <a:p>
            <a:pPr algn="just"/>
            <a:endParaRPr lang="fr-FR" sz="1400" dirty="0"/>
          </a:p>
          <a:p>
            <a:pPr algn="just"/>
            <a:r>
              <a:rPr lang="fr-FR" sz="1400" i="1" dirty="0"/>
              <a:t>Ex. : Plusieurs mésanges dans une population de laboratoire, plusieurs branches sur un même arbre, plusieurs fois 10 individus dans un même piège barber</a:t>
            </a:r>
          </a:p>
        </p:txBody>
      </p:sp>
      <p:sp>
        <p:nvSpPr>
          <p:cNvPr id="134" name="Ellipse 133"/>
          <p:cNvSpPr/>
          <p:nvPr/>
        </p:nvSpPr>
        <p:spPr>
          <a:xfrm>
            <a:off x="7581902" y="4221673"/>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5" name="Ellipse 134"/>
          <p:cNvSpPr/>
          <p:nvPr/>
        </p:nvSpPr>
        <p:spPr>
          <a:xfrm>
            <a:off x="7581902" y="3768936"/>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6" name="Ellipse 135"/>
          <p:cNvSpPr/>
          <p:nvPr/>
        </p:nvSpPr>
        <p:spPr>
          <a:xfrm>
            <a:off x="7581902" y="3299358"/>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Ellipse 136"/>
          <p:cNvSpPr/>
          <p:nvPr/>
        </p:nvSpPr>
        <p:spPr>
          <a:xfrm>
            <a:off x="7581902" y="2871605"/>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Ellipse 137"/>
          <p:cNvSpPr/>
          <p:nvPr/>
        </p:nvSpPr>
        <p:spPr>
          <a:xfrm>
            <a:off x="7581902" y="2443852"/>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Ellipse 138"/>
          <p:cNvSpPr/>
          <p:nvPr/>
        </p:nvSpPr>
        <p:spPr>
          <a:xfrm>
            <a:off x="8575966" y="4221673"/>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Ellipse 139"/>
          <p:cNvSpPr/>
          <p:nvPr/>
        </p:nvSpPr>
        <p:spPr>
          <a:xfrm>
            <a:off x="8575966" y="3768936"/>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Ellipse 140"/>
          <p:cNvSpPr/>
          <p:nvPr/>
        </p:nvSpPr>
        <p:spPr>
          <a:xfrm>
            <a:off x="8575966" y="3299358"/>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Ellipse 141"/>
          <p:cNvSpPr/>
          <p:nvPr/>
        </p:nvSpPr>
        <p:spPr>
          <a:xfrm>
            <a:off x="8575966" y="2871605"/>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Ellipse 142"/>
          <p:cNvSpPr/>
          <p:nvPr/>
        </p:nvSpPr>
        <p:spPr>
          <a:xfrm>
            <a:off x="8575966" y="2443852"/>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Ellipse 143"/>
          <p:cNvSpPr/>
          <p:nvPr/>
        </p:nvSpPr>
        <p:spPr>
          <a:xfrm>
            <a:off x="9694721" y="4240345"/>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Ellipse 144"/>
          <p:cNvSpPr/>
          <p:nvPr/>
        </p:nvSpPr>
        <p:spPr>
          <a:xfrm>
            <a:off x="9694721" y="3787608"/>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Ellipse 145"/>
          <p:cNvSpPr/>
          <p:nvPr/>
        </p:nvSpPr>
        <p:spPr>
          <a:xfrm>
            <a:off x="9694721" y="3318030"/>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Ellipse 146"/>
          <p:cNvSpPr/>
          <p:nvPr/>
        </p:nvSpPr>
        <p:spPr>
          <a:xfrm>
            <a:off x="9694721" y="2890277"/>
            <a:ext cx="207818" cy="192964"/>
          </a:xfrm>
          <a:prstGeom prst="ellipse">
            <a:avLst/>
          </a:prstGeom>
          <a:solidFill>
            <a:srgbClr val="C55A11">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Ellipse 147"/>
          <p:cNvSpPr/>
          <p:nvPr/>
        </p:nvSpPr>
        <p:spPr>
          <a:xfrm>
            <a:off x="9694721" y="2462524"/>
            <a:ext cx="207818" cy="1929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CAF2726B-8D32-2E98-14BF-72CB25ED1E6E}"/>
              </a:ext>
            </a:extLst>
          </p:cNvPr>
          <p:cNvSpPr>
            <a:spLocks noGrp="1"/>
          </p:cNvSpPr>
          <p:nvPr>
            <p:ph type="sldNum" sz="quarter" idx="12"/>
          </p:nvPr>
        </p:nvSpPr>
        <p:spPr/>
        <p:txBody>
          <a:bodyPr/>
          <a:lstStyle/>
          <a:p>
            <a:pPr lvl="0"/>
            <a:fld id="{D73EB851-A589-48F2-8514-FB85A3C8DA34}" type="slidenum">
              <a:rPr lang="fr-FR" smtClean="0"/>
              <a:t>67</a:t>
            </a:fld>
            <a:endParaRPr lang="fr-FR"/>
          </a:p>
        </p:txBody>
      </p:sp>
    </p:spTree>
    <p:extLst>
      <p:ext uri="{BB962C8B-B14F-4D97-AF65-F5344CB8AC3E}">
        <p14:creationId xmlns:p14="http://schemas.microsoft.com/office/powerpoint/2010/main" val="4292897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5" name="ZoneTexte 54"/>
          <p:cNvSpPr txBox="1"/>
          <p:nvPr/>
        </p:nvSpPr>
        <p:spPr>
          <a:xfrm>
            <a:off x="176646" y="926430"/>
            <a:ext cx="9274134" cy="923330"/>
          </a:xfrm>
          <a:prstGeom prst="rect">
            <a:avLst/>
          </a:prstGeom>
          <a:noFill/>
        </p:spPr>
        <p:txBody>
          <a:bodyPr wrap="square" rtlCol="0">
            <a:spAutoFit/>
          </a:bodyPr>
          <a:lstStyle/>
          <a:p>
            <a:pPr algn="ctr"/>
            <a:r>
              <a:rPr lang="fr-FR" dirty="0"/>
              <a:t>La réplication doit être opérée à chaque strate</a:t>
            </a:r>
          </a:p>
          <a:p>
            <a:pPr algn="ctr"/>
            <a:r>
              <a:rPr lang="fr-FR" b="1" dirty="0"/>
              <a:t>Objectif : pouvoir estimer l’incertitude (= la variance) à chaque strate</a:t>
            </a:r>
          </a:p>
          <a:p>
            <a:pPr algn="ctr"/>
            <a:endParaRPr lang="fr-FR" dirty="0"/>
          </a:p>
        </p:txBody>
      </p:sp>
      <p:cxnSp>
        <p:nvCxnSpPr>
          <p:cNvPr id="54" name="Connecteur droit 53"/>
          <p:cNvCxnSpPr/>
          <p:nvPr/>
        </p:nvCxnSpPr>
        <p:spPr>
          <a:xfrm>
            <a:off x="686326" y="4084575"/>
            <a:ext cx="4694809"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e 55"/>
          <p:cNvGrpSpPr/>
          <p:nvPr/>
        </p:nvGrpSpPr>
        <p:grpSpPr>
          <a:xfrm>
            <a:off x="484406" y="4949471"/>
            <a:ext cx="4338358" cy="2242289"/>
            <a:chOff x="1457740" y="914400"/>
            <a:chExt cx="9115010" cy="5121963"/>
          </a:xfrm>
        </p:grpSpPr>
        <p:sp>
          <p:nvSpPr>
            <p:cNvPr id="57" name="Rectangle 56"/>
            <p:cNvSpPr/>
            <p:nvPr/>
          </p:nvSpPr>
          <p:spPr>
            <a:xfrm rot="16200000">
              <a:off x="3454263" y="-1082123"/>
              <a:ext cx="5121963" cy="9115010"/>
            </a:xfrm>
            <a:prstGeom prst="rect">
              <a:avLst/>
            </a:prstGeom>
            <a:gradFill>
              <a:gsLst>
                <a:gs pos="0">
                  <a:schemeClr val="accent1">
                    <a:lumMod val="45000"/>
                    <a:lumOff val="55000"/>
                  </a:schemeClr>
                </a:gs>
                <a:gs pos="76000">
                  <a:schemeClr val="tx2">
                    <a:lumMod val="75000"/>
                  </a:schemeClr>
                </a:gs>
                <a:gs pos="43000">
                  <a:schemeClr val="tx2">
                    <a:lumMod val="60000"/>
                    <a:lumOff val="4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183757" y="1351722"/>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3452192" y="1967948"/>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5630931" y="389282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3260035" y="3428999"/>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3644348" y="4890050"/>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5617679" y="239201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8758859" y="393589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813943" y="1523996"/>
              <a:ext cx="384313" cy="3843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259789" y="508220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6662117" y="316395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8991600" y="2584171"/>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9617351" y="4906613"/>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9665601" y="36211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8539164"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5484540" y="1083361"/>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2552497" y="1099930"/>
              <a:ext cx="1797532" cy="454549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2894670" y="4345055"/>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2694957" y="1363316"/>
              <a:ext cx="384313" cy="3843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76" name="Connecteur droit 75"/>
          <p:cNvCxnSpPr>
            <a:stCxn id="73" idx="0"/>
          </p:cNvCxnSpPr>
          <p:nvPr/>
        </p:nvCxnSpPr>
        <p:spPr>
          <a:xfrm flipV="1">
            <a:off x="1433238" y="4102481"/>
            <a:ext cx="576639" cy="9282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flipH="1" flipV="1">
            <a:off x="2830322" y="4084575"/>
            <a:ext cx="0" cy="9388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a:stCxn id="71" idx="0"/>
          </p:cNvCxnSpPr>
          <p:nvPr/>
        </p:nvCxnSpPr>
        <p:spPr>
          <a:xfrm flipH="1" flipV="1">
            <a:off x="3647654" y="4084575"/>
            <a:ext cx="634985" cy="946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orme libre 78"/>
          <p:cNvSpPr/>
          <p:nvPr/>
        </p:nvSpPr>
        <p:spPr>
          <a:xfrm>
            <a:off x="770808" y="1710025"/>
            <a:ext cx="3765502" cy="237803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Forme libre 79"/>
          <p:cNvSpPr/>
          <p:nvPr/>
        </p:nvSpPr>
        <p:spPr>
          <a:xfrm>
            <a:off x="1465379" y="3285635"/>
            <a:ext cx="1137079"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Forme libre 80"/>
          <p:cNvSpPr/>
          <p:nvPr/>
        </p:nvSpPr>
        <p:spPr>
          <a:xfrm>
            <a:off x="2277355" y="3286493"/>
            <a:ext cx="1077981"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orme libre 81"/>
          <p:cNvSpPr/>
          <p:nvPr/>
        </p:nvSpPr>
        <p:spPr>
          <a:xfrm>
            <a:off x="2992223" y="3276700"/>
            <a:ext cx="1077981"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p:cNvSpPr/>
          <p:nvPr/>
        </p:nvSpPr>
        <p:spPr>
          <a:xfrm>
            <a:off x="3990041" y="3429454"/>
            <a:ext cx="1079463" cy="464871"/>
          </a:xfrm>
          <a:prstGeom prst="rect">
            <a:avLst/>
          </a:prstGeom>
        </p:spPr>
        <p:txBody>
          <a:bodyPr wrap="none">
            <a:spAutoFit/>
          </a:bodyPr>
          <a:lstStyle/>
          <a:p>
            <a:pPr algn="just">
              <a:lnSpc>
                <a:spcPct val="150000"/>
              </a:lnSpc>
              <a:spcAft>
                <a:spcPts val="800"/>
              </a:spcAft>
            </a:pPr>
            <a:r>
              <a:rPr lang="fr-FR" dirty="0">
                <a:latin typeface="Calibri" panose="020F0502020204030204" pitchFamily="34" charset="0"/>
                <a:ea typeface="Calibri" panose="020F0502020204030204" pitchFamily="34" charset="0"/>
                <a:cs typeface="Calibri" panose="020F0502020204030204" pitchFamily="34" charset="0"/>
              </a:rPr>
              <a:t>σ²</a:t>
            </a:r>
            <a:r>
              <a:rPr lang="fr-FR" baseline="-25000" dirty="0">
                <a:latin typeface="Calibri" panose="020F0502020204030204" pitchFamily="34" charset="0"/>
                <a:ea typeface="Calibri" panose="020F0502020204030204" pitchFamily="34" charset="0"/>
                <a:cs typeface="Calibri" panose="020F0502020204030204" pitchFamily="34" charset="0"/>
              </a:rPr>
              <a:t>intra-strate</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84" name="Connecteur droit avec flèche 83"/>
          <p:cNvCxnSpPr/>
          <p:nvPr/>
        </p:nvCxnSpPr>
        <p:spPr>
          <a:xfrm flipV="1">
            <a:off x="3263634" y="3849691"/>
            <a:ext cx="594058" cy="0"/>
          </a:xfrm>
          <a:prstGeom prst="straightConnector1">
            <a:avLst/>
          </a:prstGeom>
          <a:ln w="3175">
            <a:solidFill>
              <a:schemeClr val="accent4">
                <a:lumMod val="7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640609" y="2594710"/>
            <a:ext cx="1145057" cy="464871"/>
          </a:xfrm>
          <a:prstGeom prst="rect">
            <a:avLst/>
          </a:prstGeom>
        </p:spPr>
        <p:txBody>
          <a:bodyPr wrap="none">
            <a:spAutoFit/>
          </a:bodyPr>
          <a:lstStyle/>
          <a:p>
            <a:pPr algn="just">
              <a:lnSpc>
                <a:spcPct val="150000"/>
              </a:lnSpc>
              <a:spcAft>
                <a:spcPts val="800"/>
              </a:spcAft>
            </a:pPr>
            <a:r>
              <a:rPr lang="fr-FR" dirty="0">
                <a:latin typeface="Calibri" panose="020F0502020204030204" pitchFamily="34" charset="0"/>
                <a:ea typeface="Calibri" panose="020F0502020204030204" pitchFamily="34" charset="0"/>
                <a:cs typeface="Calibri" panose="020F0502020204030204" pitchFamily="34" charset="0"/>
              </a:rPr>
              <a:t>σ²</a:t>
            </a:r>
            <a:r>
              <a:rPr lang="fr-FR" baseline="-25000" dirty="0">
                <a:latin typeface="Calibri" panose="020F0502020204030204" pitchFamily="34" charset="0"/>
                <a:ea typeface="Calibri" panose="020F0502020204030204" pitchFamily="34" charset="0"/>
                <a:cs typeface="Calibri" panose="020F0502020204030204" pitchFamily="34" charset="0"/>
              </a:rPr>
              <a:t>inter-strates</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86" name="Connecteur droit avec flèche 85"/>
          <p:cNvCxnSpPr/>
          <p:nvPr/>
        </p:nvCxnSpPr>
        <p:spPr>
          <a:xfrm flipV="1">
            <a:off x="2828765" y="3164394"/>
            <a:ext cx="818889" cy="0"/>
          </a:xfrm>
          <a:prstGeom prst="straightConnector1">
            <a:avLst/>
          </a:prstGeom>
          <a:ln w="3175">
            <a:solidFill>
              <a:schemeClr val="accent4">
                <a:lumMod val="7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B02BCF6-6252-7163-35FD-D43B6C472A54}"/>
              </a:ext>
            </a:extLst>
          </p:cNvPr>
          <p:cNvSpPr>
            <a:spLocks noGrp="1"/>
          </p:cNvSpPr>
          <p:nvPr>
            <p:ph type="sldNum" sz="quarter" idx="12"/>
          </p:nvPr>
        </p:nvSpPr>
        <p:spPr/>
        <p:txBody>
          <a:bodyPr/>
          <a:lstStyle/>
          <a:p>
            <a:pPr lvl="0"/>
            <a:fld id="{D73EB851-A589-48F2-8514-FB85A3C8DA34}" type="slidenum">
              <a:rPr lang="fr-FR" smtClean="0"/>
              <a:t>68</a:t>
            </a:fld>
            <a:endParaRPr lang="fr-FR"/>
          </a:p>
        </p:txBody>
      </p:sp>
    </p:spTree>
    <p:extLst>
      <p:ext uri="{BB962C8B-B14F-4D97-AF65-F5344CB8AC3E}">
        <p14:creationId xmlns:p14="http://schemas.microsoft.com/office/powerpoint/2010/main" val="909894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5" name="ZoneTexte 54"/>
          <p:cNvSpPr txBox="1"/>
          <p:nvPr/>
        </p:nvSpPr>
        <p:spPr>
          <a:xfrm>
            <a:off x="666336" y="776826"/>
            <a:ext cx="8816331" cy="1200329"/>
          </a:xfrm>
          <a:prstGeom prst="rect">
            <a:avLst/>
          </a:prstGeom>
          <a:noFill/>
        </p:spPr>
        <p:txBody>
          <a:bodyPr wrap="square" rtlCol="0">
            <a:spAutoFit/>
          </a:bodyPr>
          <a:lstStyle/>
          <a:p>
            <a:pPr algn="ctr"/>
            <a:r>
              <a:rPr lang="fr-FR" dirty="0"/>
              <a:t>La réplication doit être opérée à chaque strate</a:t>
            </a:r>
          </a:p>
          <a:p>
            <a:pPr algn="ctr"/>
            <a:r>
              <a:rPr lang="fr-FR" b="1" dirty="0"/>
              <a:t>L’objectif est de disposer d’une variance inter-strates et une variance intra-strate pour chaque strate = reflet de toute la structure d’hétérogénéité de la population statistique</a:t>
            </a:r>
          </a:p>
          <a:p>
            <a:pPr algn="ctr"/>
            <a:endParaRPr lang="fr-FR" dirty="0"/>
          </a:p>
        </p:txBody>
      </p:sp>
      <p:cxnSp>
        <p:nvCxnSpPr>
          <p:cNvPr id="103" name="Connecteur droit 102"/>
          <p:cNvCxnSpPr/>
          <p:nvPr/>
        </p:nvCxnSpPr>
        <p:spPr>
          <a:xfrm flipV="1">
            <a:off x="4184250" y="7247691"/>
            <a:ext cx="4063350" cy="3483"/>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Forme libre 103"/>
          <p:cNvSpPr/>
          <p:nvPr/>
        </p:nvSpPr>
        <p:spPr>
          <a:xfrm>
            <a:off x="4268732" y="4876624"/>
            <a:ext cx="3765502" cy="237803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Forme libre 104"/>
          <p:cNvSpPr/>
          <p:nvPr/>
        </p:nvSpPr>
        <p:spPr>
          <a:xfrm>
            <a:off x="4963303" y="6452234"/>
            <a:ext cx="1137079"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Forme libre 105"/>
          <p:cNvSpPr/>
          <p:nvPr/>
        </p:nvSpPr>
        <p:spPr>
          <a:xfrm>
            <a:off x="5775279" y="6453092"/>
            <a:ext cx="1077981"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Forme libre 106"/>
          <p:cNvSpPr/>
          <p:nvPr/>
        </p:nvSpPr>
        <p:spPr>
          <a:xfrm>
            <a:off x="6490147" y="6443299"/>
            <a:ext cx="1077981" cy="804393"/>
          </a:xfrm>
          <a:custGeom>
            <a:avLst/>
            <a:gdLst>
              <a:gd name="connsiteX0" fmla="*/ 0 w 2377440"/>
              <a:gd name="connsiteY0" fmla="*/ 1562816 h 1562816"/>
              <a:gd name="connsiteX1" fmla="*/ 259080 w 2377440"/>
              <a:gd name="connsiteY1" fmla="*/ 1539956 h 1562816"/>
              <a:gd name="connsiteX2" fmla="*/ 533400 w 2377440"/>
              <a:gd name="connsiteY2" fmla="*/ 1326596 h 1562816"/>
              <a:gd name="connsiteX3" fmla="*/ 800100 w 2377440"/>
              <a:gd name="connsiteY3" fmla="*/ 892256 h 1562816"/>
              <a:gd name="connsiteX4" fmla="*/ 1066800 w 2377440"/>
              <a:gd name="connsiteY4" fmla="*/ 351236 h 1562816"/>
              <a:gd name="connsiteX5" fmla="*/ 1295400 w 2377440"/>
              <a:gd name="connsiteY5" fmla="*/ 716 h 1562816"/>
              <a:gd name="connsiteX6" fmla="*/ 1485900 w 2377440"/>
              <a:gd name="connsiteY6" fmla="*/ 275036 h 1562816"/>
              <a:gd name="connsiteX7" fmla="*/ 1706880 w 2377440"/>
              <a:gd name="connsiteY7" fmla="*/ 770336 h 1562816"/>
              <a:gd name="connsiteX8" fmla="*/ 1882140 w 2377440"/>
              <a:gd name="connsiteY8" fmla="*/ 1113236 h 1562816"/>
              <a:gd name="connsiteX9" fmla="*/ 2080260 w 2377440"/>
              <a:gd name="connsiteY9" fmla="*/ 1448516 h 1562816"/>
              <a:gd name="connsiteX10" fmla="*/ 2186940 w 2377440"/>
              <a:gd name="connsiteY10" fmla="*/ 1517096 h 1562816"/>
              <a:gd name="connsiteX11" fmla="*/ 2377440 w 2377440"/>
              <a:gd name="connsiteY11" fmla="*/ 1555196 h 156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440" h="1562816">
                <a:moveTo>
                  <a:pt x="0" y="1562816"/>
                </a:moveTo>
                <a:lnTo>
                  <a:pt x="259080" y="1539956"/>
                </a:lnTo>
                <a:cubicBezTo>
                  <a:pt x="347980" y="1500586"/>
                  <a:pt x="443230" y="1434546"/>
                  <a:pt x="533400" y="1326596"/>
                </a:cubicBezTo>
                <a:cubicBezTo>
                  <a:pt x="623570" y="1218646"/>
                  <a:pt x="711200" y="1054816"/>
                  <a:pt x="800100" y="892256"/>
                </a:cubicBezTo>
                <a:cubicBezTo>
                  <a:pt x="889000" y="729696"/>
                  <a:pt x="984250" y="499826"/>
                  <a:pt x="1066800" y="351236"/>
                </a:cubicBezTo>
                <a:cubicBezTo>
                  <a:pt x="1149350" y="202646"/>
                  <a:pt x="1225550" y="13416"/>
                  <a:pt x="1295400" y="716"/>
                </a:cubicBezTo>
                <a:cubicBezTo>
                  <a:pt x="1365250" y="-11984"/>
                  <a:pt x="1417320" y="146766"/>
                  <a:pt x="1485900" y="275036"/>
                </a:cubicBezTo>
                <a:cubicBezTo>
                  <a:pt x="1554480" y="403306"/>
                  <a:pt x="1640840" y="630636"/>
                  <a:pt x="1706880" y="770336"/>
                </a:cubicBezTo>
                <a:cubicBezTo>
                  <a:pt x="1772920" y="910036"/>
                  <a:pt x="1819910" y="1000206"/>
                  <a:pt x="1882140" y="1113236"/>
                </a:cubicBezTo>
                <a:cubicBezTo>
                  <a:pt x="1944370" y="1226266"/>
                  <a:pt x="2029460" y="1381206"/>
                  <a:pt x="2080260" y="1448516"/>
                </a:cubicBezTo>
                <a:cubicBezTo>
                  <a:pt x="2131060" y="1515826"/>
                  <a:pt x="2137410" y="1499316"/>
                  <a:pt x="2186940" y="1517096"/>
                </a:cubicBezTo>
                <a:cubicBezTo>
                  <a:pt x="2236470" y="1534876"/>
                  <a:pt x="2306955" y="1545036"/>
                  <a:pt x="2377440" y="1555196"/>
                </a:cubicBezTo>
              </a:path>
            </a:pathLst>
          </a:cu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Rectangle 107"/>
          <p:cNvSpPr/>
          <p:nvPr/>
        </p:nvSpPr>
        <p:spPr>
          <a:xfrm>
            <a:off x="7455975" y="6342635"/>
            <a:ext cx="1525648" cy="666849"/>
          </a:xfrm>
          <a:prstGeom prst="rect">
            <a:avLst/>
          </a:prstGeom>
        </p:spPr>
        <p:txBody>
          <a:bodyPr wrap="square">
            <a:spAutoFit/>
          </a:bodyPr>
          <a:lstStyle/>
          <a:p>
            <a:r>
              <a:rPr lang="fr-FR" sz="1600" baseline="-25000" dirty="0">
                <a:latin typeface="Calibri" panose="020F0502020204030204" pitchFamily="34" charset="0"/>
                <a:ea typeface="Calibri" panose="020F0502020204030204" pitchFamily="34" charset="0"/>
                <a:cs typeface="Calibri" panose="020F0502020204030204" pitchFamily="34" charset="0"/>
              </a:rPr>
              <a:t>variance intra-strate 1 = variance inter-strates 2 (rosette)</a:t>
            </a: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109" name="Connecteur droit avec flèche 108"/>
          <p:cNvCxnSpPr/>
          <p:nvPr/>
        </p:nvCxnSpPr>
        <p:spPr>
          <a:xfrm flipV="1">
            <a:off x="6761558" y="7016290"/>
            <a:ext cx="594058" cy="0"/>
          </a:xfrm>
          <a:prstGeom prst="straightConnector1">
            <a:avLst/>
          </a:prstGeom>
          <a:ln w="3175">
            <a:solidFill>
              <a:schemeClr val="accent4">
                <a:lumMod val="7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7056200" y="5517873"/>
            <a:ext cx="1708160" cy="748923"/>
          </a:xfrm>
          <a:prstGeom prst="rect">
            <a:avLst/>
          </a:prstGeom>
        </p:spPr>
        <p:txBody>
          <a:bodyPr wrap="none">
            <a:spAutoFit/>
          </a:bodyPr>
          <a:lstStyle/>
          <a:p>
            <a:pPr algn="just"/>
            <a:r>
              <a:rPr lang="fr-FR" sz="1600" baseline="-25000" dirty="0">
                <a:latin typeface="Calibri" panose="020F0502020204030204" pitchFamily="34" charset="0"/>
                <a:ea typeface="Calibri" panose="020F0502020204030204" pitchFamily="34" charset="0"/>
                <a:cs typeface="Calibri" panose="020F0502020204030204" pitchFamily="34" charset="0"/>
              </a:rPr>
              <a:t>variance</a:t>
            </a: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600" baseline="-25000" dirty="0">
                <a:latin typeface="Calibri" panose="020F0502020204030204" pitchFamily="34" charset="0"/>
                <a:ea typeface="Calibri" panose="020F0502020204030204" pitchFamily="34" charset="0"/>
                <a:cs typeface="Calibri" panose="020F0502020204030204" pitchFamily="34" charset="0"/>
              </a:rPr>
              <a:t>intra-population =</a:t>
            </a:r>
            <a:endParaRPr lang="fr-FR" sz="1600" dirty="0">
              <a:latin typeface="Calibri" panose="020F0502020204030204" pitchFamily="34" charset="0"/>
              <a:ea typeface="Calibri" panose="020F0502020204030204" pitchFamily="34" charset="0"/>
              <a:cs typeface="Calibri" panose="020F0502020204030204" pitchFamily="34" charset="0"/>
            </a:endParaRPr>
          </a:p>
          <a:p>
            <a:pPr algn="just"/>
            <a:r>
              <a:rPr lang="fr-FR" sz="1600" baseline="-25000" dirty="0">
                <a:latin typeface="Calibri" panose="020F0502020204030204" pitchFamily="34" charset="0"/>
                <a:ea typeface="Calibri" panose="020F0502020204030204" pitchFamily="34" charset="0"/>
                <a:cs typeface="Calibri" panose="020F0502020204030204" pitchFamily="34" charset="0"/>
              </a:rPr>
              <a:t>variance inter-strates 1 </a:t>
            </a:r>
          </a:p>
          <a:p>
            <a:pPr algn="just"/>
            <a:r>
              <a:rPr lang="fr-FR" sz="1600" baseline="-25000" dirty="0">
                <a:latin typeface="Calibri" panose="020F0502020204030204" pitchFamily="34" charset="0"/>
                <a:ea typeface="Calibri" panose="020F0502020204030204" pitchFamily="34" charset="0"/>
                <a:cs typeface="Calibri" panose="020F0502020204030204" pitchFamily="34" charset="0"/>
              </a:rPr>
              <a:t>(profondeurs)</a:t>
            </a: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111" name="Connecteur droit avec flèche 110"/>
          <p:cNvCxnSpPr/>
          <p:nvPr/>
        </p:nvCxnSpPr>
        <p:spPr>
          <a:xfrm flipV="1">
            <a:off x="6326689" y="6330993"/>
            <a:ext cx="818889" cy="0"/>
          </a:xfrm>
          <a:prstGeom prst="straightConnector1">
            <a:avLst/>
          </a:prstGeom>
          <a:ln w="3175">
            <a:solidFill>
              <a:schemeClr val="accent4">
                <a:lumMod val="7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5074502" y="7219835"/>
            <a:ext cx="2677167" cy="369332"/>
          </a:xfrm>
          <a:prstGeom prst="rect">
            <a:avLst/>
          </a:prstGeom>
          <a:noFill/>
        </p:spPr>
        <p:txBody>
          <a:bodyPr wrap="square" rtlCol="0">
            <a:spAutoFit/>
          </a:bodyPr>
          <a:lstStyle/>
          <a:p>
            <a:r>
              <a:rPr lang="fr-FR" i="1" dirty="0"/>
              <a:t>densité de plancton</a:t>
            </a:r>
          </a:p>
        </p:txBody>
      </p:sp>
      <p:pic>
        <p:nvPicPr>
          <p:cNvPr id="112" name="Image 1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9597" y="2256105"/>
            <a:ext cx="2281886" cy="2363821"/>
          </a:xfrm>
          <a:prstGeom prst="rect">
            <a:avLst/>
          </a:prstGeom>
        </p:spPr>
      </p:pic>
      <p:sp>
        <p:nvSpPr>
          <p:cNvPr id="113" name="Rectangle 112"/>
          <p:cNvSpPr/>
          <p:nvPr/>
        </p:nvSpPr>
        <p:spPr>
          <a:xfrm>
            <a:off x="1292950" y="2330480"/>
            <a:ext cx="1254868" cy="3978611"/>
          </a:xfrm>
          <a:prstGeom prst="rect">
            <a:avLst/>
          </a:prstGeom>
          <a:gradFill>
            <a:gsLst>
              <a:gs pos="0">
                <a:schemeClr val="tx2">
                  <a:lumMod val="20000"/>
                  <a:lumOff val="80000"/>
                </a:schemeClr>
              </a:gs>
              <a:gs pos="50000">
                <a:schemeClr val="tx2">
                  <a:lumMod val="60000"/>
                  <a:lumOff val="40000"/>
                </a:schemeClr>
              </a:gs>
              <a:gs pos="0">
                <a:schemeClr val="accent1">
                  <a:lumMod val="20000"/>
                  <a:lumOff val="80000"/>
                </a:schemeClr>
              </a:gs>
              <a:gs pos="100000">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4" name="Imag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5581" y="2019196"/>
            <a:ext cx="791746" cy="350195"/>
          </a:xfrm>
          <a:prstGeom prst="rect">
            <a:avLst/>
          </a:prstGeom>
        </p:spPr>
      </p:pic>
      <p:sp>
        <p:nvSpPr>
          <p:cNvPr id="115" name="ZoneTexte 114"/>
          <p:cNvSpPr txBox="1"/>
          <p:nvPr/>
        </p:nvSpPr>
        <p:spPr>
          <a:xfrm rot="16200000">
            <a:off x="35356" y="4831005"/>
            <a:ext cx="2694562" cy="261610"/>
          </a:xfrm>
          <a:prstGeom prst="rect">
            <a:avLst/>
          </a:prstGeom>
          <a:noFill/>
        </p:spPr>
        <p:txBody>
          <a:bodyPr wrap="square" rtlCol="0">
            <a:spAutoFit/>
          </a:bodyPr>
          <a:lstStyle/>
          <a:p>
            <a:r>
              <a:rPr lang="fr-FR" sz="1100" dirty="0">
                <a:solidFill>
                  <a:schemeClr val="bg1"/>
                </a:solidFill>
              </a:rPr>
              <a:t>gradient de profondeur</a:t>
            </a:r>
          </a:p>
        </p:txBody>
      </p:sp>
      <p:cxnSp>
        <p:nvCxnSpPr>
          <p:cNvPr id="116" name="Connecteur droit 115"/>
          <p:cNvCxnSpPr/>
          <p:nvPr/>
        </p:nvCxnSpPr>
        <p:spPr>
          <a:xfrm flipV="1">
            <a:off x="1292950" y="3001690"/>
            <a:ext cx="125486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flipV="1">
            <a:off x="1286190" y="3825298"/>
            <a:ext cx="125486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flipV="1">
            <a:off x="1292950" y="4687817"/>
            <a:ext cx="125486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p:nvCxnSpPr>
        <p:spPr>
          <a:xfrm flipV="1">
            <a:off x="1251832" y="5553579"/>
            <a:ext cx="125486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1769605" y="2330480"/>
            <a:ext cx="0" cy="149481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ZoneTexte 120"/>
          <p:cNvSpPr txBox="1"/>
          <p:nvPr/>
        </p:nvSpPr>
        <p:spPr>
          <a:xfrm>
            <a:off x="176646" y="2863190"/>
            <a:ext cx="1204664" cy="461665"/>
          </a:xfrm>
          <a:prstGeom prst="rect">
            <a:avLst/>
          </a:prstGeom>
          <a:noFill/>
        </p:spPr>
        <p:txBody>
          <a:bodyPr wrap="square" rtlCol="0">
            <a:spAutoFit/>
          </a:bodyPr>
          <a:lstStyle/>
          <a:p>
            <a:r>
              <a:rPr lang="fr-FR" sz="1200" dirty="0"/>
              <a:t>profondeur 1 – 150 m</a:t>
            </a:r>
          </a:p>
        </p:txBody>
      </p:sp>
      <p:sp>
        <p:nvSpPr>
          <p:cNvPr id="122" name="ZoneTexte 121"/>
          <p:cNvSpPr txBox="1"/>
          <p:nvPr/>
        </p:nvSpPr>
        <p:spPr>
          <a:xfrm>
            <a:off x="165288" y="3656237"/>
            <a:ext cx="1241308" cy="461665"/>
          </a:xfrm>
          <a:prstGeom prst="rect">
            <a:avLst/>
          </a:prstGeom>
          <a:noFill/>
        </p:spPr>
        <p:txBody>
          <a:bodyPr wrap="square" rtlCol="0">
            <a:spAutoFit/>
          </a:bodyPr>
          <a:lstStyle/>
          <a:p>
            <a:r>
              <a:rPr lang="fr-FR" sz="1200" dirty="0"/>
              <a:t>profondeur 2 – 300 m</a:t>
            </a:r>
          </a:p>
        </p:txBody>
      </p:sp>
      <p:sp>
        <p:nvSpPr>
          <p:cNvPr id="123" name="ZoneTexte 122"/>
          <p:cNvSpPr txBox="1"/>
          <p:nvPr/>
        </p:nvSpPr>
        <p:spPr>
          <a:xfrm>
            <a:off x="140002" y="4546073"/>
            <a:ext cx="1241308" cy="461665"/>
          </a:xfrm>
          <a:prstGeom prst="rect">
            <a:avLst/>
          </a:prstGeom>
          <a:noFill/>
        </p:spPr>
        <p:txBody>
          <a:bodyPr wrap="square" rtlCol="0">
            <a:spAutoFit/>
          </a:bodyPr>
          <a:lstStyle/>
          <a:p>
            <a:r>
              <a:rPr lang="fr-FR" sz="1200" dirty="0"/>
              <a:t>profondeur 3 – 400 m</a:t>
            </a:r>
          </a:p>
        </p:txBody>
      </p:sp>
      <p:sp>
        <p:nvSpPr>
          <p:cNvPr id="124" name="ZoneTexte 123"/>
          <p:cNvSpPr txBox="1"/>
          <p:nvPr/>
        </p:nvSpPr>
        <p:spPr>
          <a:xfrm>
            <a:off x="140002" y="5378432"/>
            <a:ext cx="1241308" cy="461665"/>
          </a:xfrm>
          <a:prstGeom prst="rect">
            <a:avLst/>
          </a:prstGeom>
          <a:noFill/>
        </p:spPr>
        <p:txBody>
          <a:bodyPr wrap="square" rtlCol="0">
            <a:spAutoFit/>
          </a:bodyPr>
          <a:lstStyle/>
          <a:p>
            <a:r>
              <a:rPr lang="fr-FR" sz="1200" dirty="0"/>
              <a:t>profondeur 4 – 500 m</a:t>
            </a:r>
          </a:p>
        </p:txBody>
      </p:sp>
      <p:cxnSp>
        <p:nvCxnSpPr>
          <p:cNvPr id="125" name="Connecteur droit 124"/>
          <p:cNvCxnSpPr/>
          <p:nvPr/>
        </p:nvCxnSpPr>
        <p:spPr>
          <a:xfrm flipV="1">
            <a:off x="2547818" y="2256105"/>
            <a:ext cx="1328539" cy="156919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a:off x="2547818" y="3825298"/>
            <a:ext cx="1335299" cy="79462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ZoneTexte 126"/>
          <p:cNvSpPr txBox="1"/>
          <p:nvPr/>
        </p:nvSpPr>
        <p:spPr>
          <a:xfrm>
            <a:off x="3889877" y="4611130"/>
            <a:ext cx="2422546" cy="600164"/>
          </a:xfrm>
          <a:prstGeom prst="rect">
            <a:avLst/>
          </a:prstGeom>
          <a:noFill/>
        </p:spPr>
        <p:txBody>
          <a:bodyPr wrap="square" rtlCol="0">
            <a:spAutoFit/>
          </a:bodyPr>
          <a:lstStyle/>
          <a:p>
            <a:r>
              <a:rPr lang="fr-FR" sz="1100" dirty="0"/>
              <a:t>prélèvement d’eau à la strate 300 m</a:t>
            </a:r>
          </a:p>
          <a:p>
            <a:r>
              <a:rPr lang="fr-FR" sz="1100" dirty="0"/>
              <a:t>rosette de 24 individus </a:t>
            </a:r>
          </a:p>
          <a:p>
            <a:r>
              <a:rPr lang="fr-FR" sz="1100" dirty="0"/>
              <a:t>= réplicas intra-strate</a:t>
            </a:r>
          </a:p>
        </p:txBody>
      </p:sp>
      <p:cxnSp>
        <p:nvCxnSpPr>
          <p:cNvPr id="128" name="Connecteur droit 127"/>
          <p:cNvCxnSpPr/>
          <p:nvPr/>
        </p:nvCxnSpPr>
        <p:spPr>
          <a:xfrm flipV="1">
            <a:off x="5441392" y="2682704"/>
            <a:ext cx="1104900" cy="457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a:off x="5441392" y="3140189"/>
            <a:ext cx="1104900" cy="58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546292" y="2516859"/>
            <a:ext cx="346331" cy="69266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92623" y="2773657"/>
            <a:ext cx="346331" cy="69266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287432" y="3132636"/>
            <a:ext cx="346331" cy="692662"/>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p:cNvSpPr txBox="1"/>
          <p:nvPr/>
        </p:nvSpPr>
        <p:spPr>
          <a:xfrm>
            <a:off x="6527242" y="3900485"/>
            <a:ext cx="1696125" cy="430887"/>
          </a:xfrm>
          <a:prstGeom prst="rect">
            <a:avLst/>
          </a:prstGeom>
          <a:noFill/>
        </p:spPr>
        <p:txBody>
          <a:bodyPr wrap="square" rtlCol="0">
            <a:spAutoFit/>
          </a:bodyPr>
          <a:lstStyle/>
          <a:p>
            <a:r>
              <a:rPr lang="fr-FR" sz="1100" dirty="0"/>
              <a:t>3 tubes par individu</a:t>
            </a:r>
          </a:p>
          <a:p>
            <a:r>
              <a:rPr lang="fr-FR" sz="1100" dirty="0"/>
              <a:t>= réplicas intra-individuels</a:t>
            </a:r>
          </a:p>
        </p:txBody>
      </p:sp>
      <p:sp>
        <p:nvSpPr>
          <p:cNvPr id="135" name="Rectangle 134"/>
          <p:cNvSpPr/>
          <p:nvPr/>
        </p:nvSpPr>
        <p:spPr>
          <a:xfrm>
            <a:off x="8322183" y="6810752"/>
            <a:ext cx="1525648" cy="748923"/>
          </a:xfrm>
          <a:prstGeom prst="rect">
            <a:avLst/>
          </a:prstGeom>
        </p:spPr>
        <p:txBody>
          <a:bodyPr wrap="square">
            <a:spAutoFit/>
          </a:bodyPr>
          <a:lstStyle/>
          <a:p>
            <a:r>
              <a:rPr lang="fr-FR" sz="1600" baseline="-25000" dirty="0">
                <a:latin typeface="Calibri" panose="020F0502020204030204" pitchFamily="34" charset="0"/>
                <a:ea typeface="Calibri" panose="020F0502020204030204" pitchFamily="34" charset="0"/>
                <a:cs typeface="Calibri" panose="020F0502020204030204" pitchFamily="34" charset="0"/>
              </a:rPr>
              <a:t>variance</a:t>
            </a: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600" baseline="-25000" dirty="0">
                <a:latin typeface="Calibri" panose="020F0502020204030204" pitchFamily="34" charset="0"/>
                <a:ea typeface="Calibri" panose="020F0502020204030204" pitchFamily="34" charset="0"/>
                <a:cs typeface="Calibri" panose="020F0502020204030204" pitchFamily="34" charset="0"/>
              </a:rPr>
              <a:t>intra-strate 2 = variance inter-strates 3 (tubes)</a:t>
            </a: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6"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71026" y="7053917"/>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41871" y="7076708"/>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26335" y="7046127"/>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130560" y="7033182"/>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301968" y="7021167"/>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485898" y="7012488"/>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371501" y="7046618"/>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556714" y="7059557"/>
            <a:ext cx="86363" cy="17272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pixabay.com/get/g8e03d74af9fe0f9fdbb5382487c4f440358b53b5ad061bec9dbe92f7a70fd7b3237507fcef3d984c9bbe78d5059ad0b526a3c30973dcbb6d065d502ba9ce41526648f0c0849ed532d33b8d6bc9d4d2b0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743251" y="7040146"/>
            <a:ext cx="86363" cy="17272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CDAB824B-1247-8A64-C1B0-E083471EEA20}"/>
              </a:ext>
            </a:extLst>
          </p:cNvPr>
          <p:cNvSpPr>
            <a:spLocks noGrp="1"/>
          </p:cNvSpPr>
          <p:nvPr>
            <p:ph type="sldNum" sz="quarter" idx="12"/>
          </p:nvPr>
        </p:nvSpPr>
        <p:spPr/>
        <p:txBody>
          <a:bodyPr/>
          <a:lstStyle/>
          <a:p>
            <a:pPr lvl="0"/>
            <a:fld id="{D73EB851-A589-48F2-8514-FB85A3C8DA34}" type="slidenum">
              <a:rPr lang="fr-FR" smtClean="0"/>
              <a:t>69</a:t>
            </a:fld>
            <a:endParaRPr lang="fr-FR"/>
          </a:p>
        </p:txBody>
      </p:sp>
    </p:spTree>
    <p:extLst>
      <p:ext uri="{BB962C8B-B14F-4D97-AF65-F5344CB8AC3E}">
        <p14:creationId xmlns:p14="http://schemas.microsoft.com/office/powerpoint/2010/main" val="303524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ZoneTexte 1"/>
          <p:cNvSpPr txBox="1"/>
          <p:nvPr/>
        </p:nvSpPr>
        <p:spPr>
          <a:xfrm>
            <a:off x="589935" y="344129"/>
            <a:ext cx="6449962" cy="523220"/>
          </a:xfrm>
          <a:prstGeom prst="rect">
            <a:avLst/>
          </a:prstGeom>
          <a:noFill/>
        </p:spPr>
        <p:txBody>
          <a:bodyPr wrap="square" rtlCol="0">
            <a:spAutoFit/>
          </a:bodyPr>
          <a:lstStyle/>
          <a:p>
            <a:r>
              <a:rPr lang="fr-FR" sz="2800" dirty="0"/>
              <a:t>Pourquoi échantillonner?</a:t>
            </a:r>
          </a:p>
        </p:txBody>
      </p:sp>
      <p:sp>
        <p:nvSpPr>
          <p:cNvPr id="3" name="ZoneTexte 2"/>
          <p:cNvSpPr txBox="1"/>
          <p:nvPr/>
        </p:nvSpPr>
        <p:spPr>
          <a:xfrm>
            <a:off x="1150374" y="1612490"/>
            <a:ext cx="8003458" cy="1508105"/>
          </a:xfrm>
          <a:prstGeom prst="rect">
            <a:avLst/>
          </a:prstGeom>
          <a:noFill/>
        </p:spPr>
        <p:txBody>
          <a:bodyPr wrap="square" rtlCol="0">
            <a:spAutoFit/>
          </a:bodyPr>
          <a:lstStyle/>
          <a:p>
            <a:r>
              <a:rPr lang="fr-FR" sz="2800" dirty="0"/>
              <a:t>L’échantillonnage est mis en place en vue d’acquérir des données qui permettront de répondre à une </a:t>
            </a:r>
            <a:r>
              <a:rPr lang="fr-FR" sz="3600" b="1" u="sng" dirty="0"/>
              <a:t>question</a:t>
            </a:r>
            <a:r>
              <a:rPr lang="fr-FR" sz="2800" dirty="0"/>
              <a:t> </a:t>
            </a:r>
          </a:p>
        </p:txBody>
      </p:sp>
      <p:sp>
        <p:nvSpPr>
          <p:cNvPr id="4" name="ZoneTexte 3"/>
          <p:cNvSpPr txBox="1"/>
          <p:nvPr/>
        </p:nvSpPr>
        <p:spPr>
          <a:xfrm>
            <a:off x="1243780" y="3544529"/>
            <a:ext cx="8003458" cy="1508105"/>
          </a:xfrm>
          <a:prstGeom prst="rect">
            <a:avLst/>
          </a:prstGeom>
          <a:noFill/>
        </p:spPr>
        <p:txBody>
          <a:bodyPr wrap="square" rtlCol="0">
            <a:spAutoFit/>
          </a:bodyPr>
          <a:lstStyle/>
          <a:p>
            <a:r>
              <a:rPr lang="fr-FR" sz="2800" dirty="0"/>
              <a:t>Il vise à acquérir des données qui permettront de formuler une </a:t>
            </a:r>
            <a:r>
              <a:rPr lang="fr-FR" sz="3600" b="1" u="sng" dirty="0"/>
              <a:t>réponse généralisable </a:t>
            </a:r>
            <a:r>
              <a:rPr lang="fr-FR" sz="2800" dirty="0"/>
              <a:t>à l’échelle de la population étudiée</a:t>
            </a:r>
          </a:p>
        </p:txBody>
      </p:sp>
      <p:sp>
        <p:nvSpPr>
          <p:cNvPr id="5" name="ZoneTexte 4"/>
          <p:cNvSpPr txBox="1"/>
          <p:nvPr/>
        </p:nvSpPr>
        <p:spPr>
          <a:xfrm>
            <a:off x="1012722" y="5692876"/>
            <a:ext cx="8657303" cy="1446550"/>
          </a:xfrm>
          <a:prstGeom prst="rect">
            <a:avLst/>
          </a:prstGeom>
          <a:solidFill>
            <a:schemeClr val="bg1">
              <a:lumMod val="85000"/>
            </a:schemeClr>
          </a:solidFill>
        </p:spPr>
        <p:txBody>
          <a:bodyPr wrap="square" rtlCol="0">
            <a:spAutoFit/>
          </a:bodyPr>
          <a:lstStyle/>
          <a:p>
            <a:r>
              <a:rPr lang="fr-FR" sz="3200" b="1" dirty="0"/>
              <a:t>Échantillonnage et question sont indissociables. </a:t>
            </a:r>
          </a:p>
          <a:p>
            <a:r>
              <a:rPr lang="fr-FR" sz="2800" dirty="0"/>
              <a:t>L’échantillonnage est conçu en fonction de la question</a:t>
            </a:r>
          </a:p>
          <a:p>
            <a:r>
              <a:rPr lang="fr-FR" sz="2800" dirty="0"/>
              <a:t>Sa réalisation conditionne la réponse.</a:t>
            </a:r>
          </a:p>
        </p:txBody>
      </p:sp>
      <p:sp>
        <p:nvSpPr>
          <p:cNvPr id="6" name="Espace réservé du numéro de diapositive 5">
            <a:extLst>
              <a:ext uri="{FF2B5EF4-FFF2-40B4-BE49-F238E27FC236}">
                <a16:creationId xmlns:a16="http://schemas.microsoft.com/office/drawing/2014/main" id="{DD717CCA-606E-B4E9-102B-1B8301964C2A}"/>
              </a:ext>
            </a:extLst>
          </p:cNvPr>
          <p:cNvSpPr>
            <a:spLocks noGrp="1"/>
          </p:cNvSpPr>
          <p:nvPr>
            <p:ph type="sldNum" sz="quarter" idx="12"/>
          </p:nvPr>
        </p:nvSpPr>
        <p:spPr/>
        <p:txBody>
          <a:bodyPr/>
          <a:lstStyle/>
          <a:p>
            <a:pPr lvl="0"/>
            <a:fld id="{BC2C4078-C474-4CAD-9D39-BCB872A532DA}" type="slidenum">
              <a:rPr lang="fr-FR" smtClean="0"/>
              <a:t>7</a:t>
            </a:fld>
            <a:endParaRPr lang="fr-FR"/>
          </a:p>
        </p:txBody>
      </p:sp>
    </p:spTree>
    <p:extLst>
      <p:ext uri="{BB962C8B-B14F-4D97-AF65-F5344CB8AC3E}">
        <p14:creationId xmlns:p14="http://schemas.microsoft.com/office/powerpoint/2010/main" val="2549824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5" name="ZoneTexte 54"/>
          <p:cNvSpPr txBox="1"/>
          <p:nvPr/>
        </p:nvSpPr>
        <p:spPr>
          <a:xfrm>
            <a:off x="666336" y="961016"/>
            <a:ext cx="8816331" cy="646331"/>
          </a:xfrm>
          <a:prstGeom prst="rect">
            <a:avLst/>
          </a:prstGeom>
          <a:noFill/>
        </p:spPr>
        <p:txBody>
          <a:bodyPr wrap="square" rtlCol="0">
            <a:spAutoFit/>
          </a:bodyPr>
          <a:lstStyle/>
          <a:p>
            <a:pPr algn="ctr"/>
            <a:r>
              <a:rPr lang="fr-FR" b="1" dirty="0"/>
              <a:t>L’inférence se limite à la strate la plus élevée à laquelle aucune réplication n’est possible</a:t>
            </a:r>
          </a:p>
          <a:p>
            <a:pPr algn="ctr"/>
            <a:endParaRPr lang="fr-FR"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92" y="2244142"/>
            <a:ext cx="3761229" cy="1995407"/>
          </a:xfrm>
          <a:prstGeom prst="rect">
            <a:avLst/>
          </a:prstGeom>
        </p:spPr>
      </p:pic>
      <p:sp>
        <p:nvSpPr>
          <p:cNvPr id="5" name="ZoneTexte 4"/>
          <p:cNvSpPr txBox="1"/>
          <p:nvPr/>
        </p:nvSpPr>
        <p:spPr>
          <a:xfrm>
            <a:off x="665688" y="4585515"/>
            <a:ext cx="2960490" cy="1323439"/>
          </a:xfrm>
          <a:prstGeom prst="rect">
            <a:avLst/>
          </a:prstGeom>
          <a:noFill/>
        </p:spPr>
        <p:txBody>
          <a:bodyPr wrap="square" rtlCol="0">
            <a:spAutoFit/>
          </a:bodyPr>
          <a:lstStyle/>
          <a:p>
            <a:pPr algn="just"/>
            <a:r>
              <a:rPr lang="fr-FR" sz="1600" dirty="0"/>
              <a:t>Inférence limitée à la colonne d’eau échantillonnée</a:t>
            </a:r>
          </a:p>
          <a:p>
            <a:pPr algn="just"/>
            <a:r>
              <a:rPr lang="fr-FR" sz="1600" dirty="0"/>
              <a:t>Pour généraliser à l’ensemble de la mer étudiée, il faut répliquer plusieurs fois cette colonne d’eau </a:t>
            </a:r>
          </a:p>
        </p:txBody>
      </p:sp>
      <p:pic>
        <p:nvPicPr>
          <p:cNvPr id="90" name="Imag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949" y="2244142"/>
            <a:ext cx="4150314" cy="2001145"/>
          </a:xfrm>
          <a:prstGeom prst="rect">
            <a:avLst/>
          </a:prstGeom>
          <a:ln w="9525">
            <a:solidFill>
              <a:schemeClr val="tx1"/>
            </a:solidFill>
          </a:ln>
        </p:spPr>
      </p:pic>
      <p:cxnSp>
        <p:nvCxnSpPr>
          <p:cNvPr id="91" name="Connecteur droit 90"/>
          <p:cNvCxnSpPr/>
          <p:nvPr/>
        </p:nvCxnSpPr>
        <p:spPr>
          <a:xfrm>
            <a:off x="4874106"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4392355"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a:off x="5356527"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nvCxnSpPr>
        <p:spPr>
          <a:xfrm>
            <a:off x="5840151"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a:off x="6322572"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803791"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7286212"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nvCxnSpPr>
        <p:spPr>
          <a:xfrm>
            <a:off x="7769836"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8252257" y="2244142"/>
            <a:ext cx="0" cy="2001145"/>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flipH="1" flipV="1">
            <a:off x="4389949" y="2494133"/>
            <a:ext cx="4150314"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flipH="1" flipV="1">
            <a:off x="4400045" y="2921374"/>
            <a:ext cx="4150314"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flipH="1" flipV="1">
            <a:off x="4400045" y="3355695"/>
            <a:ext cx="4150314"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4" name="Connecteur droit 133"/>
          <p:cNvCxnSpPr/>
          <p:nvPr/>
        </p:nvCxnSpPr>
        <p:spPr>
          <a:xfrm flipH="1" flipV="1">
            <a:off x="4400045" y="3807720"/>
            <a:ext cx="4150314"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5356527" y="2494133"/>
            <a:ext cx="483624" cy="427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145"/>
          <p:cNvSpPr/>
          <p:nvPr/>
        </p:nvSpPr>
        <p:spPr>
          <a:xfrm>
            <a:off x="6321539" y="3355695"/>
            <a:ext cx="483624" cy="452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Rectangle 146"/>
          <p:cNvSpPr/>
          <p:nvPr/>
        </p:nvSpPr>
        <p:spPr>
          <a:xfrm>
            <a:off x="7285610" y="3355695"/>
            <a:ext cx="483624" cy="452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Rectangle 147"/>
          <p:cNvSpPr/>
          <p:nvPr/>
        </p:nvSpPr>
        <p:spPr>
          <a:xfrm>
            <a:off x="5356527" y="2928300"/>
            <a:ext cx="483624" cy="427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Rectangle 148"/>
          <p:cNvSpPr/>
          <p:nvPr/>
        </p:nvSpPr>
        <p:spPr>
          <a:xfrm>
            <a:off x="6321539" y="2494132"/>
            <a:ext cx="483624" cy="420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0" name="Image 1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2218" y="4697311"/>
            <a:ext cx="1213392" cy="1333111"/>
          </a:xfrm>
          <a:prstGeom prst="rect">
            <a:avLst/>
          </a:prstGeom>
        </p:spPr>
      </p:pic>
      <p:sp>
        <p:nvSpPr>
          <p:cNvPr id="151" name="Rectangle 150"/>
          <p:cNvSpPr/>
          <p:nvPr/>
        </p:nvSpPr>
        <p:spPr>
          <a:xfrm rot="10750139">
            <a:off x="6790716" y="5124442"/>
            <a:ext cx="150236" cy="354106"/>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2" name="Connecteur droit 151"/>
          <p:cNvCxnSpPr/>
          <p:nvPr/>
        </p:nvCxnSpPr>
        <p:spPr>
          <a:xfrm>
            <a:off x="6321539" y="3807720"/>
            <a:ext cx="303429" cy="11572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necteur droit 152"/>
          <p:cNvCxnSpPr/>
          <p:nvPr/>
        </p:nvCxnSpPr>
        <p:spPr>
          <a:xfrm flipH="1">
            <a:off x="6630701" y="3790017"/>
            <a:ext cx="171719" cy="1172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4" name="ZoneTexte 153"/>
          <p:cNvSpPr txBox="1"/>
          <p:nvPr/>
        </p:nvSpPr>
        <p:spPr>
          <a:xfrm>
            <a:off x="8558049" y="2961526"/>
            <a:ext cx="1446765" cy="830997"/>
          </a:xfrm>
          <a:prstGeom prst="rect">
            <a:avLst/>
          </a:prstGeom>
          <a:noFill/>
        </p:spPr>
        <p:txBody>
          <a:bodyPr wrap="square" rtlCol="0">
            <a:spAutoFit/>
          </a:bodyPr>
          <a:lstStyle/>
          <a:p>
            <a:r>
              <a:rPr lang="fr-FR" sz="1200" dirty="0"/>
              <a:t>strate 1 : tirage aléatoire de 5 </a:t>
            </a:r>
            <a:r>
              <a:rPr lang="fr-FR" sz="1200" dirty="0" err="1"/>
              <a:t>quadrats</a:t>
            </a:r>
            <a:r>
              <a:rPr lang="fr-FR" sz="1200" dirty="0"/>
              <a:t> dans une grille</a:t>
            </a:r>
          </a:p>
        </p:txBody>
      </p:sp>
      <p:sp>
        <p:nvSpPr>
          <p:cNvPr id="155" name="ZoneTexte 154"/>
          <p:cNvSpPr txBox="1"/>
          <p:nvPr/>
        </p:nvSpPr>
        <p:spPr>
          <a:xfrm>
            <a:off x="7346957" y="4746527"/>
            <a:ext cx="1446765" cy="646331"/>
          </a:xfrm>
          <a:prstGeom prst="rect">
            <a:avLst/>
          </a:prstGeom>
          <a:noFill/>
        </p:spPr>
        <p:txBody>
          <a:bodyPr wrap="square" rtlCol="0">
            <a:spAutoFit/>
          </a:bodyPr>
          <a:lstStyle/>
          <a:p>
            <a:r>
              <a:rPr lang="fr-FR" sz="1200" dirty="0"/>
              <a:t>strate 2 : tirage aléatoire de 3 zones dans un </a:t>
            </a:r>
            <a:r>
              <a:rPr lang="fr-FR" sz="1200" dirty="0" err="1"/>
              <a:t>quadrat</a:t>
            </a:r>
            <a:endParaRPr lang="fr-FR" sz="1200" dirty="0"/>
          </a:p>
        </p:txBody>
      </p:sp>
      <p:grpSp>
        <p:nvGrpSpPr>
          <p:cNvPr id="156" name="Groupe 155"/>
          <p:cNvGrpSpPr/>
          <p:nvPr/>
        </p:nvGrpSpPr>
        <p:grpSpPr>
          <a:xfrm rot="553757">
            <a:off x="7901085" y="5579001"/>
            <a:ext cx="1278354" cy="530376"/>
            <a:chOff x="4663727" y="5036820"/>
            <a:chExt cx="510253" cy="217046"/>
          </a:xfrm>
          <a:solidFill>
            <a:srgbClr val="AED3E2"/>
          </a:solidFill>
        </p:grpSpPr>
        <p:sp>
          <p:nvSpPr>
            <p:cNvPr id="162" name="Rectangle 161"/>
            <p:cNvSpPr/>
            <p:nvPr/>
          </p:nvSpPr>
          <p:spPr>
            <a:xfrm rot="15195385">
              <a:off x="4830047" y="4884486"/>
              <a:ext cx="177614" cy="510253"/>
            </a:xfrm>
            <a:prstGeom prst="rect">
              <a:avLst/>
            </a:prstGeom>
            <a:grp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3" name="Connecteur droit 162"/>
            <p:cNvCxnSpPr/>
            <p:nvPr/>
          </p:nvCxnSpPr>
          <p:spPr>
            <a:xfrm flipV="1">
              <a:off x="4832977" y="509714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Connecteur droit 163"/>
            <p:cNvCxnSpPr/>
            <p:nvPr/>
          </p:nvCxnSpPr>
          <p:spPr>
            <a:xfrm flipH="1" flipV="1">
              <a:off x="4832977" y="5097139"/>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flipV="1">
              <a:off x="4732389" y="5124737"/>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Connecteur droit 165"/>
            <p:cNvCxnSpPr/>
            <p:nvPr/>
          </p:nvCxnSpPr>
          <p:spPr>
            <a:xfrm flipH="1" flipV="1">
              <a:off x="4732389" y="512473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Connecteur droit 166"/>
            <p:cNvCxnSpPr/>
            <p:nvPr/>
          </p:nvCxnSpPr>
          <p:spPr>
            <a:xfrm flipV="1">
              <a:off x="5034152" y="503682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Connecteur droit 167"/>
            <p:cNvCxnSpPr/>
            <p:nvPr/>
          </p:nvCxnSpPr>
          <p:spPr>
            <a:xfrm flipH="1" flipV="1">
              <a:off x="5034152" y="5036820"/>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Connecteur droit 168"/>
            <p:cNvCxnSpPr/>
            <p:nvPr/>
          </p:nvCxnSpPr>
          <p:spPr>
            <a:xfrm flipV="1">
              <a:off x="4933564" y="5064418"/>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Connecteur droit 169"/>
            <p:cNvCxnSpPr/>
            <p:nvPr/>
          </p:nvCxnSpPr>
          <p:spPr>
            <a:xfrm flipH="1" flipV="1">
              <a:off x="4933564" y="506441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p:cNvSpPr/>
          <p:nvPr/>
        </p:nvSpPr>
        <p:spPr>
          <a:xfrm rot="13635524">
            <a:off x="6392894" y="5012805"/>
            <a:ext cx="151895" cy="350239"/>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Rectangle 157"/>
          <p:cNvSpPr/>
          <p:nvPr/>
        </p:nvSpPr>
        <p:spPr>
          <a:xfrm rot="15699674">
            <a:off x="6466727" y="5336548"/>
            <a:ext cx="151895" cy="350239"/>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9" name="Connecteur droit 158"/>
          <p:cNvCxnSpPr/>
          <p:nvPr/>
        </p:nvCxnSpPr>
        <p:spPr>
          <a:xfrm>
            <a:off x="6726837" y="5562690"/>
            <a:ext cx="1215750" cy="567334"/>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Connecteur droit 159"/>
          <p:cNvCxnSpPr/>
          <p:nvPr/>
        </p:nvCxnSpPr>
        <p:spPr>
          <a:xfrm>
            <a:off x="6719581" y="5562690"/>
            <a:ext cx="1161146" cy="146157"/>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1" name="ZoneTexte 160"/>
          <p:cNvSpPr txBox="1"/>
          <p:nvPr/>
        </p:nvSpPr>
        <p:spPr>
          <a:xfrm>
            <a:off x="8262132" y="6215503"/>
            <a:ext cx="1709053" cy="1200329"/>
          </a:xfrm>
          <a:prstGeom prst="rect">
            <a:avLst/>
          </a:prstGeom>
          <a:noFill/>
        </p:spPr>
        <p:txBody>
          <a:bodyPr wrap="square" rtlCol="0">
            <a:spAutoFit/>
          </a:bodyPr>
          <a:lstStyle/>
          <a:p>
            <a:r>
              <a:rPr lang="fr-FR" sz="1200" dirty="0"/>
              <a:t>strate 3 : échantillonnage systématique par 8 </a:t>
            </a:r>
            <a:r>
              <a:rPr lang="fr-FR" sz="1200" dirty="0" err="1"/>
              <a:t>transects</a:t>
            </a:r>
            <a:r>
              <a:rPr lang="fr-FR" sz="1200" dirty="0"/>
              <a:t> en ciseaux : on fait un relevé à chaque sommet</a:t>
            </a:r>
          </a:p>
        </p:txBody>
      </p:sp>
      <p:sp>
        <p:nvSpPr>
          <p:cNvPr id="6" name="Flèche droite 5"/>
          <p:cNvSpPr/>
          <p:nvPr/>
        </p:nvSpPr>
        <p:spPr>
          <a:xfrm>
            <a:off x="3711677" y="4822158"/>
            <a:ext cx="433178" cy="832750"/>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A4A654A-6FD8-F617-0304-3883F98D1E46}"/>
              </a:ext>
            </a:extLst>
          </p:cNvPr>
          <p:cNvSpPr>
            <a:spLocks noGrp="1"/>
          </p:cNvSpPr>
          <p:nvPr>
            <p:ph type="sldNum" sz="quarter" idx="12"/>
          </p:nvPr>
        </p:nvSpPr>
        <p:spPr/>
        <p:txBody>
          <a:bodyPr/>
          <a:lstStyle/>
          <a:p>
            <a:pPr lvl="0"/>
            <a:fld id="{D73EB851-A589-48F2-8514-FB85A3C8DA34}" type="slidenum">
              <a:rPr lang="fr-FR" smtClean="0"/>
              <a:t>70</a:t>
            </a:fld>
            <a:endParaRPr lang="fr-FR"/>
          </a:p>
        </p:txBody>
      </p:sp>
    </p:spTree>
    <p:extLst>
      <p:ext uri="{BB962C8B-B14F-4D97-AF65-F5344CB8AC3E}">
        <p14:creationId xmlns:p14="http://schemas.microsoft.com/office/powerpoint/2010/main" val="2119538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 name="ZoneTexte 4"/>
          <p:cNvSpPr txBox="1"/>
          <p:nvPr/>
        </p:nvSpPr>
        <p:spPr>
          <a:xfrm>
            <a:off x="557048" y="866423"/>
            <a:ext cx="9114805" cy="1200329"/>
          </a:xfrm>
          <a:prstGeom prst="rect">
            <a:avLst/>
          </a:prstGeom>
          <a:noFill/>
        </p:spPr>
        <p:txBody>
          <a:bodyPr wrap="square" rtlCol="0">
            <a:spAutoFit/>
          </a:bodyPr>
          <a:lstStyle/>
          <a:p>
            <a:pPr algn="ctr"/>
            <a:r>
              <a:rPr lang="fr-FR" b="1" dirty="0"/>
              <a:t>Les mesures répétées sur un même individu ne sont pas des réplicas : </a:t>
            </a:r>
          </a:p>
          <a:p>
            <a:pPr algn="ctr"/>
            <a:r>
              <a:rPr lang="fr-FR" dirty="0"/>
              <a:t>elles ne sont pas indépendantes, car elles sont liées entre elles par l’individu</a:t>
            </a:r>
          </a:p>
          <a:p>
            <a:pPr algn="ctr"/>
            <a:endParaRPr lang="fr-FR" dirty="0"/>
          </a:p>
          <a:p>
            <a:pPr algn="ctr"/>
            <a:r>
              <a:rPr lang="fr-FR" dirty="0"/>
              <a:t>La répétition n’assure pas la reproductibilité, mais elle est utile pour estimer l’erreur de mesure</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058" y="2705484"/>
            <a:ext cx="2725026" cy="1900090"/>
          </a:xfrm>
          <a:prstGeom prst="rect">
            <a:avLst/>
          </a:prstGeom>
        </p:spPr>
      </p:pic>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0156" y="2705484"/>
            <a:ext cx="2725026" cy="1900090"/>
          </a:xfrm>
          <a:prstGeom prst="rect">
            <a:avLst/>
          </a:prstGeom>
        </p:spPr>
      </p:pic>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3255" y="2705484"/>
            <a:ext cx="2725026" cy="1900090"/>
          </a:xfrm>
          <a:prstGeom prst="rect">
            <a:avLst/>
          </a:prstGeom>
        </p:spPr>
      </p:pic>
      <p:sp>
        <p:nvSpPr>
          <p:cNvPr id="10" name="ZoneTexte 9"/>
          <p:cNvSpPr txBox="1"/>
          <p:nvPr/>
        </p:nvSpPr>
        <p:spPr>
          <a:xfrm>
            <a:off x="407058" y="4897822"/>
            <a:ext cx="2556860" cy="369332"/>
          </a:xfrm>
          <a:prstGeom prst="rect">
            <a:avLst/>
          </a:prstGeom>
          <a:noFill/>
        </p:spPr>
        <p:txBody>
          <a:bodyPr wrap="square" rtlCol="0">
            <a:spAutoFit/>
          </a:bodyPr>
          <a:lstStyle/>
          <a:p>
            <a:r>
              <a:rPr lang="fr-FR" dirty="0"/>
              <a:t>observateur 1 : 16 mm</a:t>
            </a:r>
          </a:p>
        </p:txBody>
      </p:sp>
      <p:sp>
        <p:nvSpPr>
          <p:cNvPr id="11" name="ZoneTexte 10"/>
          <p:cNvSpPr txBox="1"/>
          <p:nvPr/>
        </p:nvSpPr>
        <p:spPr>
          <a:xfrm>
            <a:off x="3723072" y="4897822"/>
            <a:ext cx="2740790" cy="369332"/>
          </a:xfrm>
          <a:prstGeom prst="rect">
            <a:avLst/>
          </a:prstGeom>
          <a:noFill/>
        </p:spPr>
        <p:txBody>
          <a:bodyPr wrap="square" rtlCol="0">
            <a:spAutoFit/>
          </a:bodyPr>
          <a:lstStyle/>
          <a:p>
            <a:r>
              <a:rPr lang="fr-FR" dirty="0"/>
              <a:t>observateur 2 : 17 mm</a:t>
            </a:r>
          </a:p>
        </p:txBody>
      </p:sp>
      <p:sp>
        <p:nvSpPr>
          <p:cNvPr id="12" name="ZoneTexte 11"/>
          <p:cNvSpPr txBox="1"/>
          <p:nvPr/>
        </p:nvSpPr>
        <p:spPr>
          <a:xfrm>
            <a:off x="7012809" y="4897822"/>
            <a:ext cx="2585471" cy="369332"/>
          </a:xfrm>
          <a:prstGeom prst="rect">
            <a:avLst/>
          </a:prstGeom>
          <a:noFill/>
        </p:spPr>
        <p:txBody>
          <a:bodyPr wrap="square" rtlCol="0">
            <a:spAutoFit/>
          </a:bodyPr>
          <a:lstStyle/>
          <a:p>
            <a:r>
              <a:rPr lang="fr-FR" dirty="0"/>
              <a:t>observateur 3 : 15 mm</a:t>
            </a:r>
          </a:p>
        </p:txBody>
      </p:sp>
      <p:sp>
        <p:nvSpPr>
          <p:cNvPr id="13" name="ZoneTexte 12"/>
          <p:cNvSpPr txBox="1"/>
          <p:nvPr/>
        </p:nvSpPr>
        <p:spPr>
          <a:xfrm>
            <a:off x="557048" y="5728138"/>
            <a:ext cx="9523577" cy="1477328"/>
          </a:xfrm>
          <a:prstGeom prst="rect">
            <a:avLst/>
          </a:prstGeom>
          <a:noFill/>
        </p:spPr>
        <p:txBody>
          <a:bodyPr wrap="square" rtlCol="0">
            <a:spAutoFit/>
          </a:bodyPr>
          <a:lstStyle/>
          <a:p>
            <a:pPr marL="285750" indent="-285750">
              <a:buFont typeface="Wingdings" panose="05000000000000000000" pitchFamily="2" charset="2"/>
              <a:buChar char="Ø"/>
            </a:pPr>
            <a:r>
              <a:rPr lang="fr-FR" dirty="0"/>
              <a:t>Les mesures </a:t>
            </a:r>
            <a:r>
              <a:rPr lang="fr-FR" b="1" u="sng" dirty="0"/>
              <a:t>ne sont pas indépendantes </a:t>
            </a:r>
            <a:r>
              <a:rPr lang="fr-FR" dirty="0"/>
              <a:t>: on mesure 3 fois le même oiseau</a:t>
            </a:r>
          </a:p>
          <a:p>
            <a:pPr marL="285750" indent="-285750">
              <a:buFont typeface="Wingdings" panose="05000000000000000000" pitchFamily="2" charset="2"/>
              <a:buChar char="Ø"/>
            </a:pPr>
            <a:r>
              <a:rPr lang="fr-FR" dirty="0"/>
              <a:t>La seule source de variation possible est </a:t>
            </a:r>
            <a:r>
              <a:rPr lang="fr-FR" b="1" u="sng" dirty="0"/>
              <a:t>l’observateur</a:t>
            </a:r>
          </a:p>
          <a:p>
            <a:pPr marL="285750" indent="-285750">
              <a:buFont typeface="Wingdings" panose="05000000000000000000" pitchFamily="2" charset="2"/>
              <a:buChar char="Ø"/>
            </a:pPr>
            <a:r>
              <a:rPr lang="fr-FR" dirty="0"/>
              <a:t>Répéter les mesures revient à estimer </a:t>
            </a:r>
            <a:r>
              <a:rPr lang="fr-FR" b="1" u="sng" dirty="0"/>
              <a:t>la magnitude de l’erreur de mesure</a:t>
            </a:r>
          </a:p>
          <a:p>
            <a:pPr marL="285750" indent="-285750">
              <a:buFont typeface="Wingdings" panose="05000000000000000000" pitchFamily="2" charset="2"/>
              <a:buChar char="Ø"/>
            </a:pPr>
            <a:r>
              <a:rPr lang="fr-FR" dirty="0"/>
              <a:t>Si les mesures sont répétées plusieurs fois sur des oiseaux différents avec les 3 mêmes observateurs, on pourra estimer </a:t>
            </a:r>
            <a:r>
              <a:rPr lang="fr-FR" b="1" u="sng" dirty="0"/>
              <a:t>l’incertitude sur cette erreur de mesure</a:t>
            </a:r>
            <a:r>
              <a:rPr lang="fr-FR" dirty="0"/>
              <a:t>.</a:t>
            </a:r>
          </a:p>
        </p:txBody>
      </p:sp>
      <p:sp>
        <p:nvSpPr>
          <p:cNvPr id="2" name="Espace réservé du numéro de diapositive 1">
            <a:extLst>
              <a:ext uri="{FF2B5EF4-FFF2-40B4-BE49-F238E27FC236}">
                <a16:creationId xmlns:a16="http://schemas.microsoft.com/office/drawing/2014/main" id="{E9A20971-874A-8A5E-E24F-2D22835BED9C}"/>
              </a:ext>
            </a:extLst>
          </p:cNvPr>
          <p:cNvSpPr>
            <a:spLocks noGrp="1"/>
          </p:cNvSpPr>
          <p:nvPr>
            <p:ph type="sldNum" sz="quarter" idx="12"/>
          </p:nvPr>
        </p:nvSpPr>
        <p:spPr/>
        <p:txBody>
          <a:bodyPr/>
          <a:lstStyle/>
          <a:p>
            <a:pPr lvl="0"/>
            <a:fld id="{D73EB851-A589-48F2-8514-FB85A3C8DA34}" type="slidenum">
              <a:rPr lang="fr-FR" smtClean="0"/>
              <a:t>71</a:t>
            </a:fld>
            <a:endParaRPr lang="fr-FR"/>
          </a:p>
        </p:txBody>
      </p:sp>
    </p:spTree>
    <p:extLst>
      <p:ext uri="{BB962C8B-B14F-4D97-AF65-F5344CB8AC3E}">
        <p14:creationId xmlns:p14="http://schemas.microsoft.com/office/powerpoint/2010/main" val="25452507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5664553" y="2936087"/>
            <a:ext cx="4007300" cy="1655602"/>
          </a:xfrm>
          <a:prstGeom prst="rect">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664553" y="5402318"/>
            <a:ext cx="3262830" cy="1502980"/>
          </a:xfrm>
          <a:prstGeom prst="rect">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 name="ZoneTexte 4"/>
          <p:cNvSpPr txBox="1"/>
          <p:nvPr/>
        </p:nvSpPr>
        <p:spPr>
          <a:xfrm>
            <a:off x="557048" y="866423"/>
            <a:ext cx="9114805" cy="2031325"/>
          </a:xfrm>
          <a:prstGeom prst="rect">
            <a:avLst/>
          </a:prstGeom>
          <a:noFill/>
        </p:spPr>
        <p:txBody>
          <a:bodyPr wrap="square" rtlCol="0">
            <a:spAutoFit/>
          </a:bodyPr>
          <a:lstStyle/>
          <a:p>
            <a:pPr algn="ctr"/>
            <a:r>
              <a:rPr lang="fr-FR" b="1" dirty="0"/>
              <a:t>Plusieurs points d’écoute dans une même strate ne sont des réplicas qu’à l’intérieur de cette strate</a:t>
            </a:r>
          </a:p>
          <a:p>
            <a:pPr algn="ctr"/>
            <a:r>
              <a:rPr lang="fr-FR" dirty="0"/>
              <a:t>Par rapport aux points d’une autre strate, ils ne sont pas indépendants entre eux</a:t>
            </a:r>
          </a:p>
          <a:p>
            <a:pPr algn="ctr"/>
            <a:endParaRPr lang="fr-FR" dirty="0"/>
          </a:p>
          <a:p>
            <a:pPr algn="ctr"/>
            <a:r>
              <a:rPr lang="fr-FR" dirty="0">
                <a:latin typeface="Calibri" panose="020F0502020204030204" pitchFamily="34" charset="0"/>
                <a:cs typeface="Calibri" panose="020F0502020204030204" pitchFamily="34" charset="0"/>
              </a:rPr>
              <a:t>À l’échelle de la population, p</a:t>
            </a:r>
            <a:r>
              <a:rPr lang="fr-FR" dirty="0"/>
              <a:t>lusieurs blocs de points proches dans l’espace ou dans le temps, ou plusieurs familles d’individus partageant un patrimoine génétique commun, ne sont pas des réplicas</a:t>
            </a:r>
          </a:p>
        </p:txBody>
      </p:sp>
      <p:pic>
        <p:nvPicPr>
          <p:cNvPr id="46" name="Imag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79" y="3466154"/>
            <a:ext cx="4759447" cy="3439143"/>
          </a:xfrm>
          <a:prstGeom prst="rect">
            <a:avLst/>
          </a:prstGeom>
          <a:effectLst/>
        </p:spPr>
      </p:pic>
      <p:pic>
        <p:nvPicPr>
          <p:cNvPr id="47" name="Imag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874" y="6016043"/>
            <a:ext cx="413138" cy="562722"/>
          </a:xfrm>
          <a:prstGeom prst="rect">
            <a:avLst/>
          </a:prstGeom>
        </p:spPr>
      </p:pic>
      <p:pic>
        <p:nvPicPr>
          <p:cNvPr id="49" name="Imag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239" y="5813982"/>
            <a:ext cx="561487" cy="764783"/>
          </a:xfrm>
          <a:prstGeom prst="rect">
            <a:avLst/>
          </a:prstGeom>
        </p:spPr>
      </p:pic>
      <p:pic>
        <p:nvPicPr>
          <p:cNvPr id="50" name="Imag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8303" y="6016043"/>
            <a:ext cx="413137" cy="562721"/>
          </a:xfrm>
          <a:prstGeom prst="rect">
            <a:avLst/>
          </a:prstGeom>
        </p:spPr>
      </p:pic>
      <p:pic>
        <p:nvPicPr>
          <p:cNvPr id="51" name="Imag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669" y="5813982"/>
            <a:ext cx="561485" cy="764781"/>
          </a:xfrm>
          <a:prstGeom prst="rect">
            <a:avLst/>
          </a:prstGeom>
        </p:spPr>
      </p:pic>
      <p:pic>
        <p:nvPicPr>
          <p:cNvPr id="52" name="Imag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492" y="3102280"/>
            <a:ext cx="773714" cy="1053850"/>
          </a:xfrm>
          <a:prstGeom prst="rect">
            <a:avLst/>
          </a:prstGeom>
        </p:spPr>
      </p:pic>
      <p:pic>
        <p:nvPicPr>
          <p:cNvPr id="53" name="Imag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224" y="3317606"/>
            <a:ext cx="612937" cy="834861"/>
          </a:xfrm>
          <a:prstGeom prst="rect">
            <a:avLst/>
          </a:prstGeom>
        </p:spPr>
      </p:pic>
      <p:pic>
        <p:nvPicPr>
          <p:cNvPr id="54" name="Imag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179" y="3087086"/>
            <a:ext cx="782180" cy="1065381"/>
          </a:xfrm>
          <a:prstGeom prst="rect">
            <a:avLst/>
          </a:prstGeom>
        </p:spPr>
      </p:pic>
      <p:pic>
        <p:nvPicPr>
          <p:cNvPr id="55" name="Imag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376" y="3173485"/>
            <a:ext cx="718747" cy="978981"/>
          </a:xfrm>
          <a:prstGeom prst="rect">
            <a:avLst/>
          </a:prstGeom>
        </p:spPr>
      </p:pic>
      <p:cxnSp>
        <p:nvCxnSpPr>
          <p:cNvPr id="3" name="Connecteur droit 2"/>
          <p:cNvCxnSpPr>
            <a:endCxn id="9" idx="1"/>
          </p:cNvCxnSpPr>
          <p:nvPr/>
        </p:nvCxnSpPr>
        <p:spPr>
          <a:xfrm>
            <a:off x="3951890" y="5885793"/>
            <a:ext cx="1712663" cy="268015"/>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a:endCxn id="56" idx="1"/>
          </p:cNvCxnSpPr>
          <p:nvPr/>
        </p:nvCxnSpPr>
        <p:spPr>
          <a:xfrm flipV="1">
            <a:off x="3373821" y="3763888"/>
            <a:ext cx="2290732" cy="113479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Arc 59"/>
          <p:cNvSpPr/>
          <p:nvPr/>
        </p:nvSpPr>
        <p:spPr>
          <a:xfrm rot="19359388">
            <a:off x="6985004" y="5700732"/>
            <a:ext cx="662141" cy="630621"/>
          </a:xfrm>
          <a:prstGeom prst="arc">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1" name="ZoneTexte 60"/>
          <p:cNvSpPr txBox="1"/>
          <p:nvPr/>
        </p:nvSpPr>
        <p:spPr>
          <a:xfrm>
            <a:off x="6965880" y="5412510"/>
            <a:ext cx="804665" cy="276999"/>
          </a:xfrm>
          <a:prstGeom prst="rect">
            <a:avLst/>
          </a:prstGeom>
          <a:noFill/>
        </p:spPr>
        <p:txBody>
          <a:bodyPr wrap="square" rtlCol="0">
            <a:spAutoFit/>
          </a:bodyPr>
          <a:lstStyle/>
          <a:p>
            <a:r>
              <a:rPr lang="fr-FR" sz="1200" dirty="0"/>
              <a:t>réplicas</a:t>
            </a:r>
          </a:p>
        </p:txBody>
      </p:sp>
      <p:sp>
        <p:nvSpPr>
          <p:cNvPr id="63" name="Arc 62"/>
          <p:cNvSpPr/>
          <p:nvPr/>
        </p:nvSpPr>
        <p:spPr>
          <a:xfrm rot="8049519">
            <a:off x="7236192" y="3668221"/>
            <a:ext cx="662141" cy="630621"/>
          </a:xfrm>
          <a:prstGeom prst="arc">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4" name="ZoneTexte 63"/>
          <p:cNvSpPr txBox="1"/>
          <p:nvPr/>
        </p:nvSpPr>
        <p:spPr>
          <a:xfrm>
            <a:off x="7219445" y="4314690"/>
            <a:ext cx="804665" cy="276999"/>
          </a:xfrm>
          <a:prstGeom prst="rect">
            <a:avLst/>
          </a:prstGeom>
          <a:noFill/>
        </p:spPr>
        <p:txBody>
          <a:bodyPr wrap="square" rtlCol="0">
            <a:spAutoFit/>
          </a:bodyPr>
          <a:lstStyle/>
          <a:p>
            <a:r>
              <a:rPr lang="fr-FR" sz="1200" dirty="0"/>
              <a:t>réplicas</a:t>
            </a:r>
          </a:p>
        </p:txBody>
      </p:sp>
      <p:sp>
        <p:nvSpPr>
          <p:cNvPr id="66" name="ZoneTexte 65"/>
          <p:cNvSpPr txBox="1"/>
          <p:nvPr/>
        </p:nvSpPr>
        <p:spPr>
          <a:xfrm>
            <a:off x="6078541" y="4898679"/>
            <a:ext cx="1017330" cy="276999"/>
          </a:xfrm>
          <a:prstGeom prst="rect">
            <a:avLst/>
          </a:prstGeom>
          <a:noFill/>
        </p:spPr>
        <p:txBody>
          <a:bodyPr wrap="square" rtlCol="0">
            <a:spAutoFit/>
          </a:bodyPr>
          <a:lstStyle/>
          <a:p>
            <a:r>
              <a:rPr lang="fr-FR" sz="1200" dirty="0"/>
              <a:t>non réplicas</a:t>
            </a:r>
          </a:p>
        </p:txBody>
      </p:sp>
      <p:cxnSp>
        <p:nvCxnSpPr>
          <p:cNvPr id="68" name="Connecteur droit 67"/>
          <p:cNvCxnSpPr/>
          <p:nvPr/>
        </p:nvCxnSpPr>
        <p:spPr>
          <a:xfrm>
            <a:off x="6078541" y="4314690"/>
            <a:ext cx="0" cy="1499292"/>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55213B8-4573-1D94-AA24-54AF3C073F2A}"/>
              </a:ext>
            </a:extLst>
          </p:cNvPr>
          <p:cNvSpPr>
            <a:spLocks noGrp="1"/>
          </p:cNvSpPr>
          <p:nvPr>
            <p:ph type="sldNum" sz="quarter" idx="12"/>
          </p:nvPr>
        </p:nvSpPr>
        <p:spPr/>
        <p:txBody>
          <a:bodyPr/>
          <a:lstStyle/>
          <a:p>
            <a:pPr lvl="0"/>
            <a:fld id="{D73EB851-A589-48F2-8514-FB85A3C8DA34}" type="slidenum">
              <a:rPr lang="fr-FR" smtClean="0"/>
              <a:t>72</a:t>
            </a:fld>
            <a:endParaRPr lang="fr-FR"/>
          </a:p>
        </p:txBody>
      </p:sp>
    </p:spTree>
    <p:extLst>
      <p:ext uri="{BB962C8B-B14F-4D97-AF65-F5344CB8AC3E}">
        <p14:creationId xmlns:p14="http://schemas.microsoft.com/office/powerpoint/2010/main" val="2141527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 name="ZoneTexte 4"/>
          <p:cNvSpPr txBox="1"/>
          <p:nvPr/>
        </p:nvSpPr>
        <p:spPr>
          <a:xfrm>
            <a:off x="557048" y="866423"/>
            <a:ext cx="9114805" cy="923330"/>
          </a:xfrm>
          <a:prstGeom prst="rect">
            <a:avLst/>
          </a:prstGeom>
          <a:noFill/>
        </p:spPr>
        <p:txBody>
          <a:bodyPr wrap="square" rtlCol="0">
            <a:spAutoFit/>
          </a:bodyPr>
          <a:lstStyle/>
          <a:p>
            <a:pPr algn="ctr"/>
            <a:r>
              <a:rPr lang="fr-FR" b="1" dirty="0"/>
              <a:t>Des relevés qui partagent plus ou moins de caractéristiques communes selon leur proximité dans l’espace, le temps, le génome, la phylogénie (…) ne sont pas des réplicas</a:t>
            </a:r>
          </a:p>
          <a:p>
            <a:pPr algn="ctr"/>
            <a:r>
              <a:rPr lang="fr-FR" dirty="0"/>
              <a:t>Ils sont </a:t>
            </a:r>
            <a:r>
              <a:rPr lang="fr-FR" i="1" dirty="0" err="1"/>
              <a:t>autocorrélés</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9" y="2131324"/>
            <a:ext cx="4368048" cy="3179763"/>
          </a:xfrm>
          <a:prstGeom prst="rect">
            <a:avLst/>
          </a:prstGeom>
        </p:spPr>
      </p:pic>
      <p:sp>
        <p:nvSpPr>
          <p:cNvPr id="6" name="ZoneTexte 5"/>
          <p:cNvSpPr txBox="1"/>
          <p:nvPr/>
        </p:nvSpPr>
        <p:spPr>
          <a:xfrm>
            <a:off x="367862" y="5444359"/>
            <a:ext cx="2764221" cy="1200329"/>
          </a:xfrm>
          <a:prstGeom prst="rect">
            <a:avLst/>
          </a:prstGeom>
          <a:noFill/>
        </p:spPr>
        <p:txBody>
          <a:bodyPr wrap="square" rtlCol="0">
            <a:spAutoFit/>
          </a:bodyPr>
          <a:lstStyle/>
          <a:p>
            <a:r>
              <a:rPr lang="fr-FR" i="1" dirty="0"/>
              <a:t>Richesse spécifique en oiseaux sur une grille de points d’écoute dans une forêt</a:t>
            </a:r>
          </a:p>
        </p:txBody>
      </p:sp>
      <p:pic>
        <p:nvPicPr>
          <p:cNvPr id="25" name="Image 24"/>
          <p:cNvPicPr/>
          <p:nvPr/>
        </p:nvPicPr>
        <p:blipFill>
          <a:blip r:embed="rId3">
            <a:extLst>
              <a:ext uri="{28A0092B-C50C-407E-A947-70E740481C1C}">
                <a14:useLocalDpi xmlns:a14="http://schemas.microsoft.com/office/drawing/2010/main" val="0"/>
              </a:ext>
            </a:extLst>
          </a:blip>
          <a:stretch>
            <a:fillRect/>
          </a:stretch>
        </p:blipFill>
        <p:spPr>
          <a:xfrm>
            <a:off x="4927907" y="2679189"/>
            <a:ext cx="4624720" cy="2407818"/>
          </a:xfrm>
          <a:prstGeom prst="rect">
            <a:avLst/>
          </a:prstGeom>
        </p:spPr>
      </p:pic>
      <p:sp>
        <p:nvSpPr>
          <p:cNvPr id="26" name="ZoneTexte 25"/>
          <p:cNvSpPr txBox="1"/>
          <p:nvPr/>
        </p:nvSpPr>
        <p:spPr>
          <a:xfrm>
            <a:off x="6143296" y="5361731"/>
            <a:ext cx="2764221" cy="646331"/>
          </a:xfrm>
          <a:prstGeom prst="rect">
            <a:avLst/>
          </a:prstGeom>
          <a:noFill/>
        </p:spPr>
        <p:txBody>
          <a:bodyPr wrap="square" rtlCol="0">
            <a:spAutoFit/>
          </a:bodyPr>
          <a:lstStyle/>
          <a:p>
            <a:r>
              <a:rPr lang="fr-FR" i="1" dirty="0"/>
              <a:t>Hauteurs d’eau sur l’estran de Paimpol</a:t>
            </a:r>
          </a:p>
        </p:txBody>
      </p:sp>
      <p:sp>
        <p:nvSpPr>
          <p:cNvPr id="3" name="Espace réservé du numéro de diapositive 2">
            <a:extLst>
              <a:ext uri="{FF2B5EF4-FFF2-40B4-BE49-F238E27FC236}">
                <a16:creationId xmlns:a16="http://schemas.microsoft.com/office/drawing/2014/main" id="{FEEAF54C-73BE-685E-224A-89E125329606}"/>
              </a:ext>
            </a:extLst>
          </p:cNvPr>
          <p:cNvSpPr>
            <a:spLocks noGrp="1"/>
          </p:cNvSpPr>
          <p:nvPr>
            <p:ph type="sldNum" sz="quarter" idx="12"/>
          </p:nvPr>
        </p:nvSpPr>
        <p:spPr/>
        <p:txBody>
          <a:bodyPr/>
          <a:lstStyle/>
          <a:p>
            <a:pPr lvl="0"/>
            <a:fld id="{D73EB851-A589-48F2-8514-FB85A3C8DA34}" type="slidenum">
              <a:rPr lang="fr-FR" smtClean="0"/>
              <a:t>73</a:t>
            </a:fld>
            <a:endParaRPr lang="fr-FR"/>
          </a:p>
        </p:txBody>
      </p:sp>
    </p:spTree>
    <p:extLst>
      <p:ext uri="{BB962C8B-B14F-4D97-AF65-F5344CB8AC3E}">
        <p14:creationId xmlns:p14="http://schemas.microsoft.com/office/powerpoint/2010/main" val="1685911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5" name="ZoneTexte 4"/>
          <p:cNvSpPr txBox="1"/>
          <p:nvPr/>
        </p:nvSpPr>
        <p:spPr>
          <a:xfrm>
            <a:off x="588579" y="939995"/>
            <a:ext cx="9114805" cy="5078313"/>
          </a:xfrm>
          <a:prstGeom prst="rect">
            <a:avLst/>
          </a:prstGeom>
          <a:noFill/>
        </p:spPr>
        <p:txBody>
          <a:bodyPr wrap="square" rtlCol="0">
            <a:spAutoFit/>
          </a:bodyPr>
          <a:lstStyle/>
          <a:p>
            <a:pPr algn="ctr"/>
            <a:r>
              <a:rPr lang="fr-FR" b="1" dirty="0"/>
              <a:t>Des individus regroupés par strates, par degré de voisinages ou parce qu’ils constituent des mesures répétées sont des </a:t>
            </a:r>
            <a:r>
              <a:rPr lang="fr-FR" b="1" i="1" dirty="0"/>
              <a:t>pseudo-réplicas</a:t>
            </a:r>
          </a:p>
          <a:p>
            <a:pPr algn="just"/>
            <a:endParaRPr lang="fr-FR" b="1" i="1" dirty="0"/>
          </a:p>
          <a:p>
            <a:pPr algn="just"/>
            <a:r>
              <a:rPr lang="fr-FR" b="1" dirty="0"/>
              <a:t>Parce qu’ils ne résultent pas d’un tirage indépendant au regard de la variable étudiée, les pseudo-réplicas ne constituent pas un échantillon aléatoire. </a:t>
            </a:r>
            <a:r>
              <a:rPr lang="fr-FR" dirty="0"/>
              <a:t>Ne pas tenir compte de la pseudo-réplication peut soit n’avoir aucun effet, soit conduire à une erreur de type 1 (sous-estimer l’incertitude d’un résultat). L’appréciation de l’indépendance entre individus a une dimension arbitraire et nécessite une expérience de l’effet que cela peut avoir sur la variable étudiée.</a:t>
            </a:r>
          </a:p>
          <a:p>
            <a:pPr algn="ctr"/>
            <a:endParaRPr lang="fr-FR" b="1" i="1" dirty="0"/>
          </a:p>
          <a:p>
            <a:pPr algn="ctr"/>
            <a:endParaRPr lang="fr-FR" b="1" i="1" dirty="0"/>
          </a:p>
          <a:p>
            <a:pPr algn="ctr"/>
            <a:r>
              <a:rPr lang="fr-FR" dirty="0"/>
              <a:t>La pseudo-réplication est à éviter lorsque c’est possible, mais elle est présente sous une forme ou une autre dans la plupart des suivis écologiques.</a:t>
            </a:r>
          </a:p>
          <a:p>
            <a:pPr algn="ctr"/>
            <a:endParaRPr lang="fr-FR" dirty="0"/>
          </a:p>
          <a:p>
            <a:pPr algn="ctr"/>
            <a:r>
              <a:rPr lang="fr-FR" dirty="0"/>
              <a:t>Elle doit alors être identifiée et sa variabilité doit être mesurée : 3-5 mesures par individu, réplication temporelle d’un protocole spatial, réplication spatiale d’un protocole temporel.</a:t>
            </a:r>
          </a:p>
          <a:p>
            <a:pPr algn="ctr"/>
            <a:endParaRPr lang="fr-FR" dirty="0"/>
          </a:p>
          <a:p>
            <a:pPr algn="ctr"/>
            <a:endParaRPr lang="fr-FR" dirty="0"/>
          </a:p>
          <a:p>
            <a:pPr algn="ctr"/>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646" y="5517931"/>
            <a:ext cx="2271399" cy="1653487"/>
          </a:xfrm>
          <a:prstGeom prst="rect">
            <a:avLst/>
          </a:prstGeom>
        </p:spPr>
      </p:pic>
      <p:pic>
        <p:nvPicPr>
          <p:cNvPr id="11" name="Image 10"/>
          <p:cNvPicPr/>
          <p:nvPr/>
        </p:nvPicPr>
        <p:blipFill>
          <a:blip r:embed="rId3">
            <a:extLst>
              <a:ext uri="{28A0092B-C50C-407E-A947-70E740481C1C}">
                <a14:useLocalDpi xmlns:a14="http://schemas.microsoft.com/office/drawing/2010/main" val="0"/>
              </a:ext>
            </a:extLst>
          </a:blip>
          <a:stretch>
            <a:fillRect/>
          </a:stretch>
        </p:blipFill>
        <p:spPr>
          <a:xfrm>
            <a:off x="3538112" y="5419763"/>
            <a:ext cx="3425096" cy="1849821"/>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848" y="5451038"/>
            <a:ext cx="1710816" cy="1192908"/>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4191" y="5852264"/>
            <a:ext cx="1710816" cy="1192908"/>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5510" y="6170708"/>
            <a:ext cx="1710816" cy="1192908"/>
          </a:xfrm>
          <a:prstGeom prst="rect">
            <a:avLst/>
          </a:prstGeom>
        </p:spPr>
      </p:pic>
      <p:sp>
        <p:nvSpPr>
          <p:cNvPr id="2" name="Espace réservé du numéro de diapositive 1">
            <a:extLst>
              <a:ext uri="{FF2B5EF4-FFF2-40B4-BE49-F238E27FC236}">
                <a16:creationId xmlns:a16="http://schemas.microsoft.com/office/drawing/2014/main" id="{00DACFE6-E733-8272-102B-61FE059D282D}"/>
              </a:ext>
            </a:extLst>
          </p:cNvPr>
          <p:cNvSpPr>
            <a:spLocks noGrp="1"/>
          </p:cNvSpPr>
          <p:nvPr>
            <p:ph type="sldNum" sz="quarter" idx="12"/>
          </p:nvPr>
        </p:nvSpPr>
        <p:spPr/>
        <p:txBody>
          <a:bodyPr/>
          <a:lstStyle/>
          <a:p>
            <a:pPr lvl="0"/>
            <a:fld id="{D73EB851-A589-48F2-8514-FB85A3C8DA34}" type="slidenum">
              <a:rPr lang="fr-FR" smtClean="0"/>
              <a:t>74</a:t>
            </a:fld>
            <a:endParaRPr lang="fr-FR"/>
          </a:p>
        </p:txBody>
      </p:sp>
    </p:spTree>
    <p:extLst>
      <p:ext uri="{BB962C8B-B14F-4D97-AF65-F5344CB8AC3E}">
        <p14:creationId xmlns:p14="http://schemas.microsoft.com/office/powerpoint/2010/main" val="926267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ZoneTexte 135"/>
          <p:cNvSpPr txBox="1"/>
          <p:nvPr/>
        </p:nvSpPr>
        <p:spPr>
          <a:xfrm>
            <a:off x="461065" y="606536"/>
            <a:ext cx="9523763" cy="923330"/>
          </a:xfrm>
          <a:prstGeom prst="rect">
            <a:avLst/>
          </a:prstGeom>
          <a:noFill/>
        </p:spPr>
        <p:txBody>
          <a:bodyPr wrap="square" rtlCol="0">
            <a:spAutoFit/>
          </a:bodyPr>
          <a:lstStyle/>
          <a:p>
            <a:pPr algn="ctr"/>
            <a:r>
              <a:rPr lang="fr-FR" dirty="0"/>
              <a:t>Dans le cas des tétras : </a:t>
            </a:r>
          </a:p>
          <a:p>
            <a:r>
              <a:rPr lang="fr-FR" b="1" i="1" dirty="0"/>
              <a:t>Le fait d’être un </a:t>
            </a:r>
            <a:r>
              <a:rPr lang="fr-FR" b="1" i="1" dirty="0" err="1"/>
              <a:t>réplicat</a:t>
            </a:r>
            <a:r>
              <a:rPr lang="fr-FR" b="1" i="1" dirty="0"/>
              <a:t> ou un pseudo-</a:t>
            </a:r>
            <a:r>
              <a:rPr lang="fr-FR" b="1" i="1" dirty="0" err="1"/>
              <a:t>réplicat</a:t>
            </a:r>
            <a:r>
              <a:rPr lang="fr-FR" b="1" i="1" dirty="0"/>
              <a:t> dépend de l’échelle d’inférence : population statistique, strate d’altitude, strate d’habitat, ou strate d’habitat dans une strate d’altitude</a:t>
            </a:r>
            <a:endParaRPr lang="fr-FR" i="1" dirty="0"/>
          </a:p>
        </p:txBody>
      </p:sp>
      <p:pic>
        <p:nvPicPr>
          <p:cNvPr id="137" name="Image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165" y="3129047"/>
            <a:ext cx="5013786" cy="2378374"/>
          </a:xfrm>
          <a:prstGeom prst="rect">
            <a:avLst/>
          </a:prstGeom>
        </p:spPr>
      </p:pic>
      <p:pic>
        <p:nvPicPr>
          <p:cNvPr id="163" name="Imag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130" y="1556842"/>
            <a:ext cx="2762855" cy="2803485"/>
          </a:xfrm>
          <a:prstGeom prst="rect">
            <a:avLst/>
          </a:prstGeom>
        </p:spPr>
      </p:pic>
      <p:sp>
        <p:nvSpPr>
          <p:cNvPr id="164" name="Ellipse 163"/>
          <p:cNvSpPr/>
          <p:nvPr/>
        </p:nvSpPr>
        <p:spPr>
          <a:xfrm>
            <a:off x="7534182" y="3895395"/>
            <a:ext cx="399393" cy="388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5" name="Ellipse 164"/>
          <p:cNvSpPr/>
          <p:nvPr/>
        </p:nvSpPr>
        <p:spPr>
          <a:xfrm>
            <a:off x="6606985" y="3816568"/>
            <a:ext cx="399393" cy="4677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7" name="Connecteur droit 166"/>
          <p:cNvCxnSpPr>
            <a:stCxn id="164" idx="6"/>
            <a:endCxn id="171" idx="1"/>
          </p:cNvCxnSpPr>
          <p:nvPr/>
        </p:nvCxnSpPr>
        <p:spPr>
          <a:xfrm flipV="1">
            <a:off x="7933575" y="3392436"/>
            <a:ext cx="527803" cy="69740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Connecteur droit 167"/>
          <p:cNvCxnSpPr>
            <a:stCxn id="165" idx="6"/>
          </p:cNvCxnSpPr>
          <p:nvPr/>
        </p:nvCxnSpPr>
        <p:spPr>
          <a:xfrm flipV="1">
            <a:off x="7006378" y="3384177"/>
            <a:ext cx="1433429" cy="66624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71" name="ZoneTexte 170"/>
          <p:cNvSpPr txBox="1"/>
          <p:nvPr/>
        </p:nvSpPr>
        <p:spPr>
          <a:xfrm>
            <a:off x="8461378" y="3161603"/>
            <a:ext cx="1713187" cy="461665"/>
          </a:xfrm>
          <a:prstGeom prst="rect">
            <a:avLst/>
          </a:prstGeom>
          <a:noFill/>
        </p:spPr>
        <p:txBody>
          <a:bodyPr wrap="square" rtlCol="0">
            <a:spAutoFit/>
          </a:bodyPr>
          <a:lstStyle/>
          <a:p>
            <a:r>
              <a:rPr lang="fr-FR" sz="1200" dirty="0"/>
              <a:t>Pseudo-réplication sur le gradient d’altitude</a:t>
            </a:r>
          </a:p>
        </p:txBody>
      </p:sp>
      <p:pic>
        <p:nvPicPr>
          <p:cNvPr id="172" name="Image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130" y="4457548"/>
            <a:ext cx="2762855" cy="2803485"/>
          </a:xfrm>
          <a:prstGeom prst="rect">
            <a:avLst/>
          </a:prstGeom>
        </p:spPr>
      </p:pic>
      <p:sp>
        <p:nvSpPr>
          <p:cNvPr id="173" name="Ellipse 172"/>
          <p:cNvSpPr/>
          <p:nvPr/>
        </p:nvSpPr>
        <p:spPr>
          <a:xfrm>
            <a:off x="6606985" y="5664848"/>
            <a:ext cx="399393" cy="388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Ellipse 173"/>
          <p:cNvSpPr/>
          <p:nvPr/>
        </p:nvSpPr>
        <p:spPr>
          <a:xfrm>
            <a:off x="6606985" y="6717274"/>
            <a:ext cx="399393" cy="4677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5" name="Connecteur droit 174"/>
          <p:cNvCxnSpPr>
            <a:stCxn id="173" idx="6"/>
          </p:cNvCxnSpPr>
          <p:nvPr/>
        </p:nvCxnSpPr>
        <p:spPr>
          <a:xfrm>
            <a:off x="7006378" y="5859290"/>
            <a:ext cx="1433429" cy="406039"/>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Connecteur droit 175"/>
          <p:cNvCxnSpPr>
            <a:stCxn id="174" idx="6"/>
          </p:cNvCxnSpPr>
          <p:nvPr/>
        </p:nvCxnSpPr>
        <p:spPr>
          <a:xfrm flipV="1">
            <a:off x="7006378" y="6284883"/>
            <a:ext cx="1433429" cy="66624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77" name="ZoneTexte 176"/>
          <p:cNvSpPr txBox="1"/>
          <p:nvPr/>
        </p:nvSpPr>
        <p:spPr>
          <a:xfrm>
            <a:off x="8461378" y="6062309"/>
            <a:ext cx="1713187" cy="461665"/>
          </a:xfrm>
          <a:prstGeom prst="rect">
            <a:avLst/>
          </a:prstGeom>
          <a:noFill/>
        </p:spPr>
        <p:txBody>
          <a:bodyPr wrap="square" rtlCol="0">
            <a:spAutoFit/>
          </a:bodyPr>
          <a:lstStyle/>
          <a:p>
            <a:r>
              <a:rPr lang="fr-FR" sz="1200" dirty="0"/>
              <a:t>Pseudo-réplication sur le gradient d’habitat</a:t>
            </a:r>
          </a:p>
        </p:txBody>
      </p:sp>
      <p:sp>
        <p:nvSpPr>
          <p:cNvPr id="17" name="Rectangle 16">
            <a:extLst>
              <a:ext uri="{FF2B5EF4-FFF2-40B4-BE49-F238E27FC236}">
                <a16:creationId xmlns:a16="http://schemas.microsoft.com/office/drawing/2014/main" id="{274F8D5B-9C64-4FD8-809B-E5696DF05760}"/>
              </a:ext>
            </a:extLst>
          </p:cNvPr>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2" name="Espace réservé du numéro de diapositive 1">
            <a:extLst>
              <a:ext uri="{FF2B5EF4-FFF2-40B4-BE49-F238E27FC236}">
                <a16:creationId xmlns:a16="http://schemas.microsoft.com/office/drawing/2014/main" id="{E0253DE8-B215-75F2-9F29-42084C098B1C}"/>
              </a:ext>
            </a:extLst>
          </p:cNvPr>
          <p:cNvSpPr>
            <a:spLocks noGrp="1"/>
          </p:cNvSpPr>
          <p:nvPr>
            <p:ph type="sldNum" sz="quarter" idx="12"/>
          </p:nvPr>
        </p:nvSpPr>
        <p:spPr/>
        <p:txBody>
          <a:bodyPr/>
          <a:lstStyle/>
          <a:p>
            <a:pPr lvl="0"/>
            <a:fld id="{D73EB851-A589-48F2-8514-FB85A3C8DA34}" type="slidenum">
              <a:rPr lang="fr-FR" smtClean="0"/>
              <a:t>75</a:t>
            </a:fld>
            <a:endParaRPr lang="fr-FR"/>
          </a:p>
        </p:txBody>
      </p:sp>
    </p:spTree>
    <p:extLst>
      <p:ext uri="{BB962C8B-B14F-4D97-AF65-F5344CB8AC3E}">
        <p14:creationId xmlns:p14="http://schemas.microsoft.com/office/powerpoint/2010/main" val="3221108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923208" y="2075874"/>
            <a:ext cx="8456766" cy="3139321"/>
          </a:xfrm>
          <a:prstGeom prst="rect">
            <a:avLst/>
          </a:prstGeom>
          <a:solidFill>
            <a:schemeClr val="tx2">
              <a:lumMod val="20000"/>
              <a:lumOff val="80000"/>
            </a:schemeClr>
          </a:solidFill>
        </p:spPr>
        <p:txBody>
          <a:bodyPr wrap="square" rtlCol="0">
            <a:spAutoFit/>
          </a:bodyPr>
          <a:lstStyle/>
          <a:p>
            <a:r>
              <a:rPr lang="fr-FR" dirty="0"/>
              <a:t>4a – identifier le niveau de l’inférence</a:t>
            </a:r>
          </a:p>
          <a:p>
            <a:r>
              <a:rPr lang="fr-FR" i="1" dirty="0"/>
              <a:t>A quelle échelle mon résultat doit-il être généralisable?</a:t>
            </a:r>
            <a:endParaRPr lang="fr-FR" dirty="0"/>
          </a:p>
          <a:p>
            <a:endParaRPr lang="fr-FR" dirty="0"/>
          </a:p>
          <a:p>
            <a:r>
              <a:rPr lang="fr-FR" dirty="0"/>
              <a:t>4b – identifier les sources d’hétérogénéité dans la population</a:t>
            </a:r>
          </a:p>
          <a:p>
            <a:r>
              <a:rPr lang="fr-FR" i="1" dirty="0"/>
              <a:t>Quelles sont les strates de mon échantillonnage?</a:t>
            </a:r>
          </a:p>
          <a:p>
            <a:endParaRPr lang="fr-FR" dirty="0"/>
          </a:p>
          <a:p>
            <a:r>
              <a:rPr lang="fr-FR" dirty="0"/>
              <a:t>4c – choisir une manière de répliquer</a:t>
            </a:r>
          </a:p>
          <a:p>
            <a:r>
              <a:rPr lang="fr-FR" i="1" dirty="0"/>
              <a:t>Est-il plus pertinent de répliquer dans l’espace, dans le temps, autrement?</a:t>
            </a:r>
          </a:p>
          <a:p>
            <a:endParaRPr lang="fr-FR" i="1" dirty="0"/>
          </a:p>
          <a:p>
            <a:r>
              <a:rPr lang="fr-FR" dirty="0"/>
              <a:t>3d – décider du nombre de réplicas</a:t>
            </a:r>
          </a:p>
          <a:p>
            <a:r>
              <a:rPr lang="fr-FR" i="1" dirty="0"/>
              <a:t>Combien de fois puis-je me permettre de recommencer mon échantillonnage?</a:t>
            </a:r>
          </a:p>
        </p:txBody>
      </p:sp>
      <p:sp>
        <p:nvSpPr>
          <p:cNvPr id="5" name="Rectangle 4"/>
          <p:cNvSpPr/>
          <p:nvPr/>
        </p:nvSpPr>
        <p:spPr>
          <a:xfrm>
            <a:off x="770808" y="210332"/>
            <a:ext cx="8314199" cy="461665"/>
          </a:xfrm>
          <a:prstGeom prst="rect">
            <a:avLst/>
          </a:prstGeom>
        </p:spPr>
        <p:txBody>
          <a:bodyPr wrap="square">
            <a:spAutoFit/>
          </a:bodyPr>
          <a:lstStyle/>
          <a:p>
            <a:pPr algn="ctr"/>
            <a:r>
              <a:rPr lang="fr-FR" sz="2400" b="1" dirty="0"/>
              <a:t>4 – La condition de reproductibilité</a:t>
            </a:r>
          </a:p>
        </p:txBody>
      </p:sp>
      <p:sp>
        <p:nvSpPr>
          <p:cNvPr id="2" name="Espace réservé du numéro de diapositive 1">
            <a:extLst>
              <a:ext uri="{FF2B5EF4-FFF2-40B4-BE49-F238E27FC236}">
                <a16:creationId xmlns:a16="http://schemas.microsoft.com/office/drawing/2014/main" id="{6EA46AFC-875E-870E-4C1B-E70AADEF6CBC}"/>
              </a:ext>
            </a:extLst>
          </p:cNvPr>
          <p:cNvSpPr>
            <a:spLocks noGrp="1"/>
          </p:cNvSpPr>
          <p:nvPr>
            <p:ph type="sldNum" sz="quarter" idx="12"/>
          </p:nvPr>
        </p:nvSpPr>
        <p:spPr/>
        <p:txBody>
          <a:bodyPr/>
          <a:lstStyle/>
          <a:p>
            <a:pPr lvl="0"/>
            <a:fld id="{D73EB851-A589-48F2-8514-FB85A3C8DA34}" type="slidenum">
              <a:rPr lang="fr-FR" smtClean="0"/>
              <a:t>76</a:t>
            </a:fld>
            <a:endParaRPr lang="fr-FR"/>
          </a:p>
        </p:txBody>
      </p:sp>
    </p:spTree>
    <p:extLst>
      <p:ext uri="{BB962C8B-B14F-4D97-AF65-F5344CB8AC3E}">
        <p14:creationId xmlns:p14="http://schemas.microsoft.com/office/powerpoint/2010/main" val="3429203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rot="19644984">
            <a:off x="5383104" y="3796777"/>
            <a:ext cx="2036553" cy="295979"/>
          </a:xfrm>
          <a:prstGeom prst="rect">
            <a:avLst/>
          </a:prstGeom>
          <a:pattFill prst="wdUpDiag">
            <a:fgClr>
              <a:schemeClr val="accent5">
                <a:lumMod val="40000"/>
                <a:lumOff val="6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rot="19644984">
            <a:off x="2342728" y="5477791"/>
            <a:ext cx="2924131" cy="295979"/>
          </a:xfrm>
          <a:prstGeom prst="rect">
            <a:avLst/>
          </a:prstGeom>
          <a:pattFill prst="wdUpDiag">
            <a:fgClr>
              <a:srgbClr val="C0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4938555" y="4364712"/>
            <a:ext cx="584866" cy="457225"/>
          </a:xfrm>
          <a:prstGeom prst="rect">
            <a:avLst/>
          </a:prstGeom>
          <a:pattFill prst="wd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55" name="ZoneTexte 54"/>
          <p:cNvSpPr txBox="1"/>
          <p:nvPr/>
        </p:nvSpPr>
        <p:spPr>
          <a:xfrm>
            <a:off x="666336" y="961016"/>
            <a:ext cx="8816331" cy="1785104"/>
          </a:xfrm>
          <a:prstGeom prst="rect">
            <a:avLst/>
          </a:prstGeom>
          <a:noFill/>
        </p:spPr>
        <p:txBody>
          <a:bodyPr wrap="square" rtlCol="0">
            <a:spAutoFit/>
          </a:bodyPr>
          <a:lstStyle/>
          <a:p>
            <a:pPr algn="ctr"/>
            <a:r>
              <a:rPr lang="fr-FR" b="1" dirty="0"/>
              <a:t>Le nombre de réplicas doit augmenter avec : </a:t>
            </a:r>
          </a:p>
          <a:p>
            <a:pPr algn="ctr"/>
            <a:r>
              <a:rPr lang="fr-FR" dirty="0">
                <a:sym typeface="Wingdings" panose="05000000000000000000" pitchFamily="2" charset="2"/>
              </a:rPr>
              <a:t> magnitude attendue </a:t>
            </a:r>
          </a:p>
          <a:p>
            <a:pPr marL="285750" indent="-285750" algn="ctr">
              <a:buFont typeface="Wingdings" panose="05000000000000000000" pitchFamily="2" charset="2"/>
              <a:buChar char="à"/>
            </a:pPr>
            <a:r>
              <a:rPr lang="fr-FR" dirty="0">
                <a:sym typeface="Wingdings" panose="05000000000000000000" pitchFamily="2" charset="2"/>
              </a:rPr>
              <a:t>précision désirée</a:t>
            </a:r>
          </a:p>
          <a:p>
            <a:pPr marL="285750" indent="-285750" algn="ctr">
              <a:buFont typeface="Wingdings" panose="05000000000000000000" pitchFamily="2" charset="2"/>
              <a:buChar char="à"/>
            </a:pPr>
            <a:r>
              <a:rPr lang="fr-FR" dirty="0">
                <a:sym typeface="Wingdings" panose="05000000000000000000" pitchFamily="2" charset="2"/>
              </a:rPr>
              <a:t>hétérogénéité de la population</a:t>
            </a:r>
          </a:p>
          <a:p>
            <a:pPr algn="ctr"/>
            <a:endParaRPr lang="fr-FR" dirty="0"/>
          </a:p>
          <a:p>
            <a:pPr algn="ctr"/>
            <a:r>
              <a:rPr lang="fr-FR" sz="2000" b="1" dirty="0"/>
              <a:t>Compromis entre inférence statistique et faisabilité sur le terrain</a:t>
            </a:r>
          </a:p>
        </p:txBody>
      </p:sp>
      <p:cxnSp>
        <p:nvCxnSpPr>
          <p:cNvPr id="7" name="Connecteur droit avec flèche 6"/>
          <p:cNvCxnSpPr/>
          <p:nvPr/>
        </p:nvCxnSpPr>
        <p:spPr>
          <a:xfrm>
            <a:off x="2575034" y="6442841"/>
            <a:ext cx="51921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2575034" y="2979682"/>
            <a:ext cx="68318" cy="3484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rot="16200000">
            <a:off x="1939159" y="3305505"/>
            <a:ext cx="1030015" cy="378372"/>
          </a:xfrm>
          <a:prstGeom prst="rect">
            <a:avLst/>
          </a:prstGeom>
          <a:noFill/>
        </p:spPr>
        <p:txBody>
          <a:bodyPr wrap="square" rtlCol="0">
            <a:spAutoFit/>
          </a:bodyPr>
          <a:lstStyle/>
          <a:p>
            <a:r>
              <a:rPr lang="fr-FR" i="1" dirty="0"/>
              <a:t>précision</a:t>
            </a:r>
          </a:p>
        </p:txBody>
      </p:sp>
      <p:sp>
        <p:nvSpPr>
          <p:cNvPr id="52" name="ZoneTexte 51"/>
          <p:cNvSpPr txBox="1"/>
          <p:nvPr/>
        </p:nvSpPr>
        <p:spPr>
          <a:xfrm>
            <a:off x="5906814" y="6463861"/>
            <a:ext cx="2028497" cy="378372"/>
          </a:xfrm>
          <a:prstGeom prst="rect">
            <a:avLst/>
          </a:prstGeom>
          <a:noFill/>
        </p:spPr>
        <p:txBody>
          <a:bodyPr wrap="square" rtlCol="0">
            <a:spAutoFit/>
          </a:bodyPr>
          <a:lstStyle/>
          <a:p>
            <a:r>
              <a:rPr lang="fr-FR" i="1" dirty="0"/>
              <a:t>nombre de réplicas</a:t>
            </a:r>
          </a:p>
        </p:txBody>
      </p:sp>
      <p:cxnSp>
        <p:nvCxnSpPr>
          <p:cNvPr id="11" name="Connecteur droit 10"/>
          <p:cNvCxnSpPr/>
          <p:nvPr/>
        </p:nvCxnSpPr>
        <p:spPr>
          <a:xfrm flipV="1">
            <a:off x="2575033" y="3447393"/>
            <a:ext cx="4635064" cy="2969172"/>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2609193" y="4824248"/>
            <a:ext cx="5084379"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ZoneTexte 57"/>
          <p:cNvSpPr txBox="1"/>
          <p:nvPr/>
        </p:nvSpPr>
        <p:spPr>
          <a:xfrm>
            <a:off x="666336" y="4477409"/>
            <a:ext cx="2028497" cy="646331"/>
          </a:xfrm>
          <a:prstGeom prst="rect">
            <a:avLst/>
          </a:prstGeom>
          <a:noFill/>
        </p:spPr>
        <p:txBody>
          <a:bodyPr wrap="square" rtlCol="0">
            <a:spAutoFit/>
          </a:bodyPr>
          <a:lstStyle/>
          <a:p>
            <a:r>
              <a:rPr lang="fr-FR" i="1" dirty="0">
                <a:solidFill>
                  <a:schemeClr val="accent4">
                    <a:lumMod val="75000"/>
                  </a:schemeClr>
                </a:solidFill>
              </a:rPr>
              <a:t>précision minimale désirée</a:t>
            </a:r>
          </a:p>
        </p:txBody>
      </p:sp>
      <p:cxnSp>
        <p:nvCxnSpPr>
          <p:cNvPr id="59" name="Connecteur droit 58"/>
          <p:cNvCxnSpPr/>
          <p:nvPr/>
        </p:nvCxnSpPr>
        <p:spPr>
          <a:xfrm flipH="1">
            <a:off x="5511604" y="3120828"/>
            <a:ext cx="42042" cy="3381426"/>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a:off x="4875728" y="6794672"/>
            <a:ext cx="2028497" cy="646331"/>
          </a:xfrm>
          <a:prstGeom prst="rect">
            <a:avLst/>
          </a:prstGeom>
          <a:noFill/>
        </p:spPr>
        <p:txBody>
          <a:bodyPr wrap="square" rtlCol="0">
            <a:spAutoFit/>
          </a:bodyPr>
          <a:lstStyle/>
          <a:p>
            <a:r>
              <a:rPr lang="fr-FR" i="1" dirty="0">
                <a:solidFill>
                  <a:schemeClr val="accent4">
                    <a:lumMod val="75000"/>
                  </a:schemeClr>
                </a:solidFill>
              </a:rPr>
              <a:t>effort maximal soutenable</a:t>
            </a:r>
          </a:p>
        </p:txBody>
      </p:sp>
      <p:sp>
        <p:nvSpPr>
          <p:cNvPr id="17" name="ZoneTexte 16"/>
          <p:cNvSpPr txBox="1"/>
          <p:nvPr/>
        </p:nvSpPr>
        <p:spPr>
          <a:xfrm>
            <a:off x="4262831" y="3447393"/>
            <a:ext cx="1109288" cy="738664"/>
          </a:xfrm>
          <a:prstGeom prst="rect">
            <a:avLst/>
          </a:prstGeom>
          <a:noFill/>
        </p:spPr>
        <p:txBody>
          <a:bodyPr wrap="square" rtlCol="0">
            <a:spAutoFit/>
          </a:bodyPr>
          <a:lstStyle/>
          <a:p>
            <a:pPr algn="r"/>
            <a:r>
              <a:rPr lang="fr-FR" sz="1400" i="1" dirty="0">
                <a:solidFill>
                  <a:schemeClr val="accent6">
                    <a:lumMod val="75000"/>
                  </a:schemeClr>
                </a:solidFill>
              </a:rPr>
              <a:t>nombre de réplicas optimum</a:t>
            </a:r>
          </a:p>
        </p:txBody>
      </p:sp>
      <p:sp>
        <p:nvSpPr>
          <p:cNvPr id="64" name="ZoneTexte 63"/>
          <p:cNvSpPr txBox="1"/>
          <p:nvPr/>
        </p:nvSpPr>
        <p:spPr>
          <a:xfrm>
            <a:off x="6584727" y="3612601"/>
            <a:ext cx="1109288" cy="523220"/>
          </a:xfrm>
          <a:prstGeom prst="rect">
            <a:avLst/>
          </a:prstGeom>
          <a:noFill/>
        </p:spPr>
        <p:txBody>
          <a:bodyPr wrap="square" rtlCol="0">
            <a:spAutoFit/>
          </a:bodyPr>
          <a:lstStyle/>
          <a:p>
            <a:pPr algn="r"/>
            <a:r>
              <a:rPr lang="fr-FR" sz="1400" i="1" dirty="0">
                <a:solidFill>
                  <a:schemeClr val="tx2">
                    <a:lumMod val="60000"/>
                    <a:lumOff val="40000"/>
                  </a:schemeClr>
                </a:solidFill>
              </a:rPr>
              <a:t>excédent d’effort</a:t>
            </a:r>
          </a:p>
        </p:txBody>
      </p:sp>
      <p:sp>
        <p:nvSpPr>
          <p:cNvPr id="65" name="ZoneTexte 64"/>
          <p:cNvSpPr txBox="1"/>
          <p:nvPr/>
        </p:nvSpPr>
        <p:spPr>
          <a:xfrm>
            <a:off x="4089033" y="5291959"/>
            <a:ext cx="1109288" cy="523220"/>
          </a:xfrm>
          <a:prstGeom prst="rect">
            <a:avLst/>
          </a:prstGeom>
          <a:noFill/>
        </p:spPr>
        <p:txBody>
          <a:bodyPr wrap="square" rtlCol="0">
            <a:spAutoFit/>
          </a:bodyPr>
          <a:lstStyle/>
          <a:p>
            <a:pPr algn="r"/>
            <a:r>
              <a:rPr lang="fr-FR" sz="1400" i="1" dirty="0">
                <a:solidFill>
                  <a:srgbClr val="C00000"/>
                </a:solidFill>
              </a:rPr>
              <a:t>effort insuffisant</a:t>
            </a:r>
          </a:p>
        </p:txBody>
      </p:sp>
      <p:sp>
        <p:nvSpPr>
          <p:cNvPr id="19" name="ZoneTexte 18"/>
          <p:cNvSpPr txBox="1"/>
          <p:nvPr/>
        </p:nvSpPr>
        <p:spPr>
          <a:xfrm>
            <a:off x="6127742" y="5277729"/>
            <a:ext cx="1109288" cy="523220"/>
          </a:xfrm>
          <a:prstGeom prst="rect">
            <a:avLst/>
          </a:prstGeom>
          <a:noFill/>
        </p:spPr>
        <p:txBody>
          <a:bodyPr wrap="square" rtlCol="0">
            <a:spAutoFit/>
          </a:bodyPr>
          <a:lstStyle/>
          <a:p>
            <a:pPr algn="r"/>
            <a:r>
              <a:rPr lang="fr-FR" sz="1400" i="1" dirty="0">
                <a:solidFill>
                  <a:schemeClr val="tx2">
                    <a:lumMod val="75000"/>
                  </a:schemeClr>
                </a:solidFill>
              </a:rPr>
              <a:t>Étude infaisable</a:t>
            </a:r>
          </a:p>
        </p:txBody>
      </p:sp>
      <p:sp>
        <p:nvSpPr>
          <p:cNvPr id="2" name="Espace réservé du numéro de diapositive 1">
            <a:extLst>
              <a:ext uri="{FF2B5EF4-FFF2-40B4-BE49-F238E27FC236}">
                <a16:creationId xmlns:a16="http://schemas.microsoft.com/office/drawing/2014/main" id="{D2701A9D-238E-947C-7FBC-DE8862CA82BF}"/>
              </a:ext>
            </a:extLst>
          </p:cNvPr>
          <p:cNvSpPr>
            <a:spLocks noGrp="1"/>
          </p:cNvSpPr>
          <p:nvPr>
            <p:ph type="sldNum" sz="quarter" idx="12"/>
          </p:nvPr>
        </p:nvSpPr>
        <p:spPr/>
        <p:txBody>
          <a:bodyPr/>
          <a:lstStyle/>
          <a:p>
            <a:pPr lvl="0"/>
            <a:fld id="{D73EB851-A589-48F2-8514-FB85A3C8DA34}" type="slidenum">
              <a:rPr lang="fr-FR" smtClean="0"/>
              <a:t>77</a:t>
            </a:fld>
            <a:endParaRPr lang="fr-FR"/>
          </a:p>
        </p:txBody>
      </p:sp>
    </p:spTree>
    <p:extLst>
      <p:ext uri="{BB962C8B-B14F-4D97-AF65-F5344CB8AC3E}">
        <p14:creationId xmlns:p14="http://schemas.microsoft.com/office/powerpoint/2010/main" val="3802243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ZoneTexte 54"/>
          <p:cNvSpPr txBox="1"/>
          <p:nvPr/>
        </p:nvSpPr>
        <p:spPr>
          <a:xfrm>
            <a:off x="162791" y="961016"/>
            <a:ext cx="9917833" cy="1231106"/>
          </a:xfrm>
          <a:prstGeom prst="rect">
            <a:avLst/>
          </a:prstGeom>
          <a:noFill/>
        </p:spPr>
        <p:txBody>
          <a:bodyPr wrap="square" rtlCol="0">
            <a:spAutoFit/>
          </a:bodyPr>
          <a:lstStyle/>
          <a:p>
            <a:pPr algn="ctr"/>
            <a:r>
              <a:rPr lang="fr-FR" dirty="0"/>
              <a:t>Loi des grands nombres : la moyenne et la variance se stabilisent  au-delà de 30 à 50 individus </a:t>
            </a:r>
            <a:r>
              <a:rPr lang="fr-FR" b="1" dirty="0"/>
              <a:t>si la population statistique est homogène, quelle que soit sa taille</a:t>
            </a:r>
          </a:p>
          <a:p>
            <a:pPr algn="ctr"/>
            <a:endParaRPr lang="fr-FR" dirty="0"/>
          </a:p>
          <a:p>
            <a:pPr algn="ctr"/>
            <a:r>
              <a:rPr lang="fr-FR" sz="2000" b="1" dirty="0">
                <a:sym typeface="Wingdings" panose="05000000000000000000" pitchFamily="2" charset="2"/>
              </a:rPr>
              <a:t> C’est le nombre d’individus, et non la proportion d’individus échantillonnés, qui compte</a:t>
            </a:r>
            <a:endParaRPr lang="fr-FR" sz="2000" b="1" dirty="0"/>
          </a:p>
        </p:txBody>
      </p:sp>
      <p:sp>
        <p:nvSpPr>
          <p:cNvPr id="22" name="Rectangle 21"/>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sp>
        <p:nvSpPr>
          <p:cNvPr id="5" name="Rectangle 6"/>
          <p:cNvSpPr>
            <a:spLocks noChangeArrowheads="1"/>
          </p:cNvSpPr>
          <p:nvPr/>
        </p:nvSpPr>
        <p:spPr bwMode="auto">
          <a:xfrm>
            <a:off x="0" y="442912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91" y="2551663"/>
            <a:ext cx="4765116" cy="433192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075" y="2536675"/>
            <a:ext cx="4746382" cy="4361899"/>
          </a:xfrm>
          <a:prstGeom prst="rect">
            <a:avLst/>
          </a:prstGeom>
        </p:spPr>
      </p:pic>
      <p:sp>
        <p:nvSpPr>
          <p:cNvPr id="30" name="Rectangle 29"/>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2" name="Espace réservé du numéro de diapositive 1">
            <a:extLst>
              <a:ext uri="{FF2B5EF4-FFF2-40B4-BE49-F238E27FC236}">
                <a16:creationId xmlns:a16="http://schemas.microsoft.com/office/drawing/2014/main" id="{CB5B4082-147D-941C-92A6-84AE80ADAAE8}"/>
              </a:ext>
            </a:extLst>
          </p:cNvPr>
          <p:cNvSpPr>
            <a:spLocks noGrp="1"/>
          </p:cNvSpPr>
          <p:nvPr>
            <p:ph type="sldNum" sz="quarter" idx="12"/>
          </p:nvPr>
        </p:nvSpPr>
        <p:spPr/>
        <p:txBody>
          <a:bodyPr/>
          <a:lstStyle/>
          <a:p>
            <a:pPr lvl="0"/>
            <a:fld id="{D73EB851-A589-48F2-8514-FB85A3C8DA34}" type="slidenum">
              <a:rPr lang="fr-FR" smtClean="0"/>
              <a:t>78</a:t>
            </a:fld>
            <a:endParaRPr lang="fr-FR"/>
          </a:p>
        </p:txBody>
      </p:sp>
    </p:spTree>
    <p:extLst>
      <p:ext uri="{BB962C8B-B14F-4D97-AF65-F5344CB8AC3E}">
        <p14:creationId xmlns:p14="http://schemas.microsoft.com/office/powerpoint/2010/main" val="313721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ZoneTexte 54"/>
          <p:cNvSpPr txBox="1"/>
          <p:nvPr/>
        </p:nvSpPr>
        <p:spPr>
          <a:xfrm>
            <a:off x="162791" y="961016"/>
            <a:ext cx="9917833" cy="1846659"/>
          </a:xfrm>
          <a:prstGeom prst="rect">
            <a:avLst/>
          </a:prstGeom>
          <a:noFill/>
        </p:spPr>
        <p:txBody>
          <a:bodyPr wrap="square" rtlCol="0">
            <a:spAutoFit/>
          </a:bodyPr>
          <a:lstStyle/>
          <a:p>
            <a:pPr algn="ctr"/>
            <a:r>
              <a:rPr lang="fr-FR" dirty="0"/>
              <a:t>Loi des grands nombres : la moyenne et la variance se stabilisent  au-delà de 30 à 50 individus </a:t>
            </a:r>
            <a:r>
              <a:rPr lang="fr-FR" b="1" dirty="0"/>
              <a:t>si la population statistique est homogène, quelle que soit sa taille</a:t>
            </a:r>
          </a:p>
          <a:p>
            <a:pPr algn="ctr"/>
            <a:endParaRPr lang="fr-FR" dirty="0"/>
          </a:p>
          <a:p>
            <a:pPr marL="342900" indent="-342900" algn="ctr">
              <a:buFont typeface="Wingdings" panose="05000000000000000000" pitchFamily="2" charset="2"/>
              <a:buChar char="à"/>
            </a:pPr>
            <a:r>
              <a:rPr lang="fr-FR" sz="2000" dirty="0">
                <a:sym typeface="Wingdings" panose="05000000000000000000" pitchFamily="2" charset="2"/>
              </a:rPr>
              <a:t>C’est le nombre d’individus, et non la proportion d’individus échantillonnés, qui compte</a:t>
            </a:r>
          </a:p>
          <a:p>
            <a:pPr marL="342900" indent="-342900" algn="ctr">
              <a:buFont typeface="Wingdings" panose="05000000000000000000" pitchFamily="2" charset="2"/>
              <a:buChar char="à"/>
            </a:pPr>
            <a:r>
              <a:rPr lang="fr-FR" sz="2000" b="1" dirty="0">
                <a:sym typeface="Wingdings" panose="05000000000000000000" pitchFamily="2" charset="2"/>
              </a:rPr>
              <a:t>Condition de population homogène : si échantillonnage stratifié, ~30-50 individus par strate, indépendamment de la taille de la population dans une strate</a:t>
            </a:r>
            <a:endParaRPr lang="fr-FR" sz="2000" b="1" dirty="0"/>
          </a:p>
        </p:txBody>
      </p:sp>
      <p:sp>
        <p:nvSpPr>
          <p:cNvPr id="22" name="Rectangle 21"/>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sp>
        <p:nvSpPr>
          <p:cNvPr id="2" name="Rectangle 4"/>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6"/>
          <p:cNvSpPr>
            <a:spLocks noChangeArrowheads="1"/>
          </p:cNvSpPr>
          <p:nvPr/>
        </p:nvSpPr>
        <p:spPr bwMode="auto">
          <a:xfrm>
            <a:off x="0" y="442912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p:cNvSpPr/>
          <p:nvPr/>
        </p:nvSpPr>
        <p:spPr>
          <a:xfrm>
            <a:off x="2228194" y="2850449"/>
            <a:ext cx="3310758" cy="22281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680843" y="2850449"/>
            <a:ext cx="2801006" cy="22281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647091" y="5160176"/>
            <a:ext cx="4834758" cy="22281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228194" y="5160176"/>
            <a:ext cx="1292772" cy="22281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3069021" y="3641379"/>
            <a:ext cx="1629104" cy="646331"/>
          </a:xfrm>
          <a:prstGeom prst="rect">
            <a:avLst/>
          </a:prstGeom>
          <a:noFill/>
        </p:spPr>
        <p:txBody>
          <a:bodyPr wrap="square" rtlCol="0">
            <a:spAutoFit/>
          </a:bodyPr>
          <a:lstStyle/>
          <a:p>
            <a:pPr algn="ctr"/>
            <a:r>
              <a:rPr lang="fr-FR" dirty="0"/>
              <a:t>30 – 50 individus</a:t>
            </a:r>
          </a:p>
        </p:txBody>
      </p:sp>
      <p:sp>
        <p:nvSpPr>
          <p:cNvPr id="16" name="ZoneTexte 15"/>
          <p:cNvSpPr txBox="1"/>
          <p:nvPr/>
        </p:nvSpPr>
        <p:spPr>
          <a:xfrm>
            <a:off x="6011918" y="3641378"/>
            <a:ext cx="1629104" cy="646331"/>
          </a:xfrm>
          <a:prstGeom prst="rect">
            <a:avLst/>
          </a:prstGeom>
          <a:noFill/>
        </p:spPr>
        <p:txBody>
          <a:bodyPr wrap="square" rtlCol="0">
            <a:spAutoFit/>
          </a:bodyPr>
          <a:lstStyle/>
          <a:p>
            <a:pPr algn="ctr"/>
            <a:r>
              <a:rPr lang="fr-FR" dirty="0"/>
              <a:t>30 – 50 individus</a:t>
            </a:r>
          </a:p>
        </p:txBody>
      </p:sp>
      <p:sp>
        <p:nvSpPr>
          <p:cNvPr id="17" name="ZoneTexte 16"/>
          <p:cNvSpPr txBox="1"/>
          <p:nvPr/>
        </p:nvSpPr>
        <p:spPr>
          <a:xfrm>
            <a:off x="2017987" y="5909160"/>
            <a:ext cx="1629104" cy="646331"/>
          </a:xfrm>
          <a:prstGeom prst="rect">
            <a:avLst/>
          </a:prstGeom>
          <a:noFill/>
        </p:spPr>
        <p:txBody>
          <a:bodyPr wrap="square" rtlCol="0">
            <a:spAutoFit/>
          </a:bodyPr>
          <a:lstStyle/>
          <a:p>
            <a:pPr algn="ctr"/>
            <a:r>
              <a:rPr lang="fr-FR" dirty="0"/>
              <a:t>30 – 50 individus</a:t>
            </a:r>
          </a:p>
        </p:txBody>
      </p:sp>
      <p:sp>
        <p:nvSpPr>
          <p:cNvPr id="18" name="ZoneTexte 17"/>
          <p:cNvSpPr txBox="1"/>
          <p:nvPr/>
        </p:nvSpPr>
        <p:spPr>
          <a:xfrm>
            <a:off x="5249918" y="5823740"/>
            <a:ext cx="1629104" cy="646331"/>
          </a:xfrm>
          <a:prstGeom prst="rect">
            <a:avLst/>
          </a:prstGeom>
          <a:noFill/>
        </p:spPr>
        <p:txBody>
          <a:bodyPr wrap="square" rtlCol="0">
            <a:spAutoFit/>
          </a:bodyPr>
          <a:lstStyle/>
          <a:p>
            <a:pPr algn="ctr"/>
            <a:r>
              <a:rPr lang="fr-FR" dirty="0"/>
              <a:t>30 – 50 individus</a:t>
            </a:r>
          </a:p>
        </p:txBody>
      </p:sp>
      <p:sp>
        <p:nvSpPr>
          <p:cNvPr id="20" name="Rectangle 19"/>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4" name="Espace réservé du numéro de diapositive 3">
            <a:extLst>
              <a:ext uri="{FF2B5EF4-FFF2-40B4-BE49-F238E27FC236}">
                <a16:creationId xmlns:a16="http://schemas.microsoft.com/office/drawing/2014/main" id="{36A61FF9-EC8F-357E-2DDA-7109AC079901}"/>
              </a:ext>
            </a:extLst>
          </p:cNvPr>
          <p:cNvSpPr>
            <a:spLocks noGrp="1"/>
          </p:cNvSpPr>
          <p:nvPr>
            <p:ph type="sldNum" sz="quarter" idx="12"/>
          </p:nvPr>
        </p:nvSpPr>
        <p:spPr/>
        <p:txBody>
          <a:bodyPr/>
          <a:lstStyle/>
          <a:p>
            <a:pPr lvl="0"/>
            <a:fld id="{D73EB851-A589-48F2-8514-FB85A3C8DA34}" type="slidenum">
              <a:rPr lang="fr-FR" smtClean="0"/>
              <a:t>79</a:t>
            </a:fld>
            <a:endParaRPr lang="fr-FR"/>
          </a:p>
        </p:txBody>
      </p:sp>
    </p:spTree>
    <p:extLst>
      <p:ext uri="{BB962C8B-B14F-4D97-AF65-F5344CB8AC3E}">
        <p14:creationId xmlns:p14="http://schemas.microsoft.com/office/powerpoint/2010/main" val="133469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89935" y="344129"/>
            <a:ext cx="6449962" cy="523220"/>
          </a:xfrm>
          <a:prstGeom prst="rect">
            <a:avLst/>
          </a:prstGeom>
          <a:noFill/>
        </p:spPr>
        <p:txBody>
          <a:bodyPr wrap="square" rtlCol="0">
            <a:spAutoFit/>
          </a:bodyPr>
          <a:lstStyle/>
          <a:p>
            <a:r>
              <a:rPr lang="fr-FR" sz="2800" dirty="0"/>
              <a:t>Une situation concrète</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859" y="0"/>
            <a:ext cx="5216766" cy="7559675"/>
          </a:xfrm>
          <a:prstGeom prst="rect">
            <a:avLst/>
          </a:prstGeom>
        </p:spPr>
      </p:pic>
      <p:sp>
        <p:nvSpPr>
          <p:cNvPr id="5" name="ZoneTexte 4"/>
          <p:cNvSpPr txBox="1"/>
          <p:nvPr/>
        </p:nvSpPr>
        <p:spPr>
          <a:xfrm>
            <a:off x="218117" y="1291350"/>
            <a:ext cx="9291484" cy="1384995"/>
          </a:xfrm>
          <a:prstGeom prst="rect">
            <a:avLst/>
          </a:prstGeom>
          <a:solidFill>
            <a:srgbClr val="FFFFFF">
              <a:alpha val="50196"/>
            </a:srgbClr>
          </a:solidFill>
        </p:spPr>
        <p:txBody>
          <a:bodyPr wrap="square" rtlCol="0">
            <a:spAutoFit/>
          </a:bodyPr>
          <a:lstStyle/>
          <a:p>
            <a:r>
              <a:rPr lang="fr-FR" sz="2800" b="1" u="sng" dirty="0"/>
              <a:t>Demande préfectorale : </a:t>
            </a:r>
            <a:r>
              <a:rPr lang="fr-FR" sz="2800" dirty="0"/>
              <a:t>établir un arrêté de protection de biotope afin de garantir la tranquillité du Grand Tétras et la préservation de son habitat sur un massif montagneux</a:t>
            </a:r>
            <a:endParaRPr lang="fr-FR" sz="2800" b="1" u="sng" dirty="0"/>
          </a:p>
        </p:txBody>
      </p:sp>
      <p:sp>
        <p:nvSpPr>
          <p:cNvPr id="7" name="ZoneTexte 6"/>
          <p:cNvSpPr txBox="1"/>
          <p:nvPr/>
        </p:nvSpPr>
        <p:spPr>
          <a:xfrm>
            <a:off x="218117" y="3275197"/>
            <a:ext cx="9291484" cy="954107"/>
          </a:xfrm>
          <a:prstGeom prst="rect">
            <a:avLst/>
          </a:prstGeom>
          <a:solidFill>
            <a:srgbClr val="FFFFFF">
              <a:alpha val="50196"/>
            </a:srgbClr>
          </a:solidFill>
        </p:spPr>
        <p:txBody>
          <a:bodyPr wrap="square" rtlCol="0">
            <a:spAutoFit/>
          </a:bodyPr>
          <a:lstStyle/>
          <a:p>
            <a:r>
              <a:rPr lang="fr-FR" sz="2800" b="1" u="sng" dirty="0"/>
              <a:t>Votre rôle : </a:t>
            </a:r>
            <a:r>
              <a:rPr lang="fr-FR" sz="2800" dirty="0"/>
              <a:t>définir la gamme altitudinale qui doit être couverte par l’arrêté</a:t>
            </a:r>
            <a:endParaRPr lang="fr-FR" sz="2800" b="1" u="sng" dirty="0"/>
          </a:p>
        </p:txBody>
      </p:sp>
      <p:sp>
        <p:nvSpPr>
          <p:cNvPr id="10" name="ZoneTexte 9"/>
          <p:cNvSpPr txBox="1"/>
          <p:nvPr/>
        </p:nvSpPr>
        <p:spPr>
          <a:xfrm>
            <a:off x="218117" y="4940382"/>
            <a:ext cx="9291484" cy="954107"/>
          </a:xfrm>
          <a:prstGeom prst="rect">
            <a:avLst/>
          </a:prstGeom>
          <a:solidFill>
            <a:srgbClr val="FFFFFF">
              <a:alpha val="50196"/>
            </a:srgbClr>
          </a:solidFill>
        </p:spPr>
        <p:txBody>
          <a:bodyPr wrap="square" rtlCol="0">
            <a:spAutoFit/>
          </a:bodyPr>
          <a:lstStyle/>
          <a:p>
            <a:r>
              <a:rPr lang="fr-FR" sz="2800" b="1" u="sng" dirty="0"/>
              <a:t>Question scientifique : </a:t>
            </a:r>
            <a:r>
              <a:rPr lang="fr-FR" sz="2800" dirty="0"/>
              <a:t>sur quelle gamme d’altitude le tétras est-il distribué dans le massif étudié?</a:t>
            </a:r>
            <a:endParaRPr lang="fr-FR" sz="2800" b="1" u="sng" dirty="0"/>
          </a:p>
        </p:txBody>
      </p:sp>
      <p:sp>
        <p:nvSpPr>
          <p:cNvPr id="11" name="ZoneTexte 10"/>
          <p:cNvSpPr txBox="1"/>
          <p:nvPr/>
        </p:nvSpPr>
        <p:spPr>
          <a:xfrm>
            <a:off x="218117" y="6427941"/>
            <a:ext cx="9291484" cy="954107"/>
          </a:xfrm>
          <a:prstGeom prst="rect">
            <a:avLst/>
          </a:prstGeom>
          <a:solidFill>
            <a:srgbClr val="FFFFFF">
              <a:alpha val="50196"/>
            </a:srgbClr>
          </a:solidFill>
        </p:spPr>
        <p:txBody>
          <a:bodyPr wrap="square" rtlCol="0">
            <a:spAutoFit/>
          </a:bodyPr>
          <a:lstStyle/>
          <a:p>
            <a:r>
              <a:rPr lang="fr-FR" sz="2800" b="1" u="sng" dirty="0"/>
              <a:t>Hypothèse : </a:t>
            </a:r>
            <a:r>
              <a:rPr lang="fr-FR" sz="2800" dirty="0"/>
              <a:t>la variation altitudinale d’abondance des tétras reflète leur gamme altitudinale réelle dans le massif</a:t>
            </a:r>
            <a:endParaRPr lang="fr-FR" sz="2800" b="1" u="sng" dirty="0"/>
          </a:p>
        </p:txBody>
      </p:sp>
      <p:sp>
        <p:nvSpPr>
          <p:cNvPr id="2" name="Espace réservé du numéro de diapositive 1">
            <a:extLst>
              <a:ext uri="{FF2B5EF4-FFF2-40B4-BE49-F238E27FC236}">
                <a16:creationId xmlns:a16="http://schemas.microsoft.com/office/drawing/2014/main" id="{009BC3C5-FF0E-9DA5-9F1F-C657BD8C495C}"/>
              </a:ext>
            </a:extLst>
          </p:cNvPr>
          <p:cNvSpPr>
            <a:spLocks noGrp="1"/>
          </p:cNvSpPr>
          <p:nvPr>
            <p:ph type="sldNum" sz="quarter" idx="12"/>
          </p:nvPr>
        </p:nvSpPr>
        <p:spPr/>
        <p:txBody>
          <a:bodyPr/>
          <a:lstStyle/>
          <a:p>
            <a:pPr lvl="0"/>
            <a:fld id="{D73EB851-A589-48F2-8514-FB85A3C8DA34}" type="slidenum">
              <a:rPr lang="fr-FR" smtClean="0"/>
              <a:t>8</a:t>
            </a:fld>
            <a:endParaRPr lang="fr-FR"/>
          </a:p>
        </p:txBody>
      </p:sp>
    </p:spTree>
    <p:extLst>
      <p:ext uri="{BB962C8B-B14F-4D97-AF65-F5344CB8AC3E}">
        <p14:creationId xmlns:p14="http://schemas.microsoft.com/office/powerpoint/2010/main" val="2467048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ZoneTexte 54"/>
          <p:cNvSpPr txBox="1"/>
          <p:nvPr/>
        </p:nvSpPr>
        <p:spPr>
          <a:xfrm>
            <a:off x="-105104" y="723254"/>
            <a:ext cx="10290831" cy="1569660"/>
          </a:xfrm>
          <a:prstGeom prst="rect">
            <a:avLst/>
          </a:prstGeom>
          <a:noFill/>
        </p:spPr>
        <p:txBody>
          <a:bodyPr wrap="square" rtlCol="0">
            <a:spAutoFit/>
          </a:bodyPr>
          <a:lstStyle/>
          <a:p>
            <a:pPr algn="ctr"/>
            <a:r>
              <a:rPr lang="fr-FR" dirty="0"/>
              <a:t>Théorème central-limite : quand on réplique de nombreuses fois un échantillonnage, les magnitudes et précisions des échantillons convergent vers la magnitude de la population et son erreur standard</a:t>
            </a:r>
          </a:p>
          <a:p>
            <a:pPr algn="ctr"/>
            <a:endParaRPr lang="fr-FR" sz="2000" b="1" dirty="0"/>
          </a:p>
          <a:p>
            <a:pPr marL="342900" indent="-342900" algn="ctr">
              <a:buFont typeface="Wingdings" panose="05000000000000000000" pitchFamily="2" charset="2"/>
              <a:buChar char="à"/>
            </a:pPr>
            <a:r>
              <a:rPr lang="fr-FR" sz="2000" b="1" dirty="0">
                <a:sym typeface="Wingdings" panose="05000000000000000000" pitchFamily="2" charset="2"/>
              </a:rPr>
              <a:t>Plus on réplique, meilleures sont les estimations</a:t>
            </a:r>
          </a:p>
          <a:p>
            <a:pPr marL="342900" indent="-342900" algn="ctr">
              <a:buFont typeface="Wingdings" panose="05000000000000000000" pitchFamily="2" charset="2"/>
              <a:buChar char="à"/>
            </a:pPr>
            <a:r>
              <a:rPr lang="fr-FR" sz="2000" b="1" dirty="0">
                <a:sym typeface="Wingdings" panose="05000000000000000000" pitchFamily="2" charset="2"/>
              </a:rPr>
              <a:t>Trouver le bon compromis réplication / effort</a:t>
            </a:r>
          </a:p>
        </p:txBody>
      </p:sp>
      <p:sp>
        <p:nvSpPr>
          <p:cNvPr id="22" name="Rectangle 21"/>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sp>
        <p:nvSpPr>
          <p:cNvPr id="2" name="Rectangle 4"/>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6"/>
          <p:cNvSpPr>
            <a:spLocks noChangeArrowheads="1"/>
          </p:cNvSpPr>
          <p:nvPr/>
        </p:nvSpPr>
        <p:spPr bwMode="auto">
          <a:xfrm>
            <a:off x="0" y="442912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7" name="Groupe 6"/>
          <p:cNvGrpSpPr/>
          <p:nvPr/>
        </p:nvGrpSpPr>
        <p:grpSpPr>
          <a:xfrm>
            <a:off x="2971218" y="4078013"/>
            <a:ext cx="3277784" cy="2628396"/>
            <a:chOff x="2617078" y="3302133"/>
            <a:chExt cx="3992485" cy="3404277"/>
          </a:xfrm>
        </p:grpSpPr>
        <p:sp>
          <p:nvSpPr>
            <p:cNvPr id="20" name="Rectangle 19"/>
            <p:cNvSpPr/>
            <p:nvPr/>
          </p:nvSpPr>
          <p:spPr>
            <a:xfrm>
              <a:off x="2617078" y="3311829"/>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4633619" y="3302133"/>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2617078" y="4630577"/>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4633619" y="4663715"/>
              <a:ext cx="1975944" cy="20426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2617078" y="5949326"/>
              <a:ext cx="1975944" cy="75708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25"/>
          <p:cNvSpPr/>
          <p:nvPr/>
        </p:nvSpPr>
        <p:spPr>
          <a:xfrm>
            <a:off x="304800" y="4078013"/>
            <a:ext cx="2112579" cy="26283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7" name="Groupe 26"/>
          <p:cNvGrpSpPr/>
          <p:nvPr/>
        </p:nvGrpSpPr>
        <p:grpSpPr>
          <a:xfrm>
            <a:off x="6525922" y="2475291"/>
            <a:ext cx="3277784" cy="2628396"/>
            <a:chOff x="2617078" y="3302133"/>
            <a:chExt cx="3992485" cy="3404277"/>
          </a:xfrm>
        </p:grpSpPr>
        <p:sp>
          <p:nvSpPr>
            <p:cNvPr id="28" name="Rectangle 27"/>
            <p:cNvSpPr/>
            <p:nvPr/>
          </p:nvSpPr>
          <p:spPr>
            <a:xfrm>
              <a:off x="2617078" y="3311829"/>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4633619" y="3302133"/>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2617078" y="4630577"/>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4633619" y="4663715"/>
              <a:ext cx="1975944" cy="20426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2617078" y="5949326"/>
              <a:ext cx="1975944" cy="75708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3" name="Groupe 32"/>
          <p:cNvGrpSpPr/>
          <p:nvPr/>
        </p:nvGrpSpPr>
        <p:grpSpPr>
          <a:xfrm>
            <a:off x="6647717" y="3172794"/>
            <a:ext cx="3277784" cy="2628396"/>
            <a:chOff x="2617078" y="3302133"/>
            <a:chExt cx="3992485" cy="3404277"/>
          </a:xfrm>
          <a:effectLst>
            <a:outerShdw blurRad="50800" dist="38100" dir="8100000" algn="tr" rotWithShape="0">
              <a:prstClr val="black">
                <a:alpha val="40000"/>
              </a:prstClr>
            </a:outerShdw>
          </a:effectLst>
        </p:grpSpPr>
        <p:sp>
          <p:nvSpPr>
            <p:cNvPr id="34" name="Rectangle 33"/>
            <p:cNvSpPr/>
            <p:nvPr/>
          </p:nvSpPr>
          <p:spPr>
            <a:xfrm>
              <a:off x="2617078" y="3311829"/>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4633619" y="3302133"/>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2617078" y="4630577"/>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4633619" y="4663715"/>
              <a:ext cx="1975944" cy="20426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2617078" y="5949326"/>
              <a:ext cx="1975944" cy="75708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1" name="Groupe 50"/>
          <p:cNvGrpSpPr/>
          <p:nvPr/>
        </p:nvGrpSpPr>
        <p:grpSpPr>
          <a:xfrm>
            <a:off x="6802841" y="4220863"/>
            <a:ext cx="3277784" cy="2628396"/>
            <a:chOff x="2617078" y="3302133"/>
            <a:chExt cx="3992485" cy="3404277"/>
          </a:xfrm>
          <a:effectLst>
            <a:outerShdw blurRad="50800" dist="38100" dir="8100000" algn="tr" rotWithShape="0">
              <a:prstClr val="black">
                <a:alpha val="40000"/>
              </a:prstClr>
            </a:outerShdw>
          </a:effectLst>
        </p:grpSpPr>
        <p:sp>
          <p:nvSpPr>
            <p:cNvPr id="52" name="Rectangle 51"/>
            <p:cNvSpPr/>
            <p:nvPr/>
          </p:nvSpPr>
          <p:spPr>
            <a:xfrm>
              <a:off x="2617078" y="3311829"/>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633619" y="3302133"/>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2617078" y="4630577"/>
              <a:ext cx="1975944" cy="12801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4633619" y="4663715"/>
              <a:ext cx="1975944" cy="20426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2617078" y="5949326"/>
              <a:ext cx="1975944" cy="75708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ZoneTexte 7"/>
          <p:cNvSpPr txBox="1"/>
          <p:nvPr/>
        </p:nvSpPr>
        <p:spPr>
          <a:xfrm>
            <a:off x="254047" y="6737054"/>
            <a:ext cx="2028497" cy="738664"/>
          </a:xfrm>
          <a:prstGeom prst="rect">
            <a:avLst/>
          </a:prstGeom>
          <a:noFill/>
        </p:spPr>
        <p:txBody>
          <a:bodyPr wrap="square" rtlCol="0">
            <a:spAutoFit/>
          </a:bodyPr>
          <a:lstStyle/>
          <a:p>
            <a:pPr algn="ctr"/>
            <a:r>
              <a:rPr lang="fr-FR" sz="1400" dirty="0"/>
              <a:t>1 strate répliquée 1 fois </a:t>
            </a:r>
          </a:p>
          <a:p>
            <a:pPr algn="ctr"/>
            <a:r>
              <a:rPr lang="fr-FR" sz="1400" i="1" dirty="0"/>
              <a:t>inférence limitée à cette strate</a:t>
            </a:r>
          </a:p>
        </p:txBody>
      </p:sp>
      <p:sp>
        <p:nvSpPr>
          <p:cNvPr id="58" name="ZoneTexte 57"/>
          <p:cNvSpPr txBox="1"/>
          <p:nvPr/>
        </p:nvSpPr>
        <p:spPr>
          <a:xfrm>
            <a:off x="3528444" y="6769306"/>
            <a:ext cx="2028497" cy="523220"/>
          </a:xfrm>
          <a:prstGeom prst="rect">
            <a:avLst/>
          </a:prstGeom>
          <a:noFill/>
        </p:spPr>
        <p:txBody>
          <a:bodyPr wrap="square" rtlCol="0">
            <a:spAutoFit/>
          </a:bodyPr>
          <a:lstStyle/>
          <a:p>
            <a:pPr algn="ctr"/>
            <a:r>
              <a:rPr lang="fr-FR" sz="1400" dirty="0"/>
              <a:t>5 strates répliquées 1 fois </a:t>
            </a:r>
          </a:p>
          <a:p>
            <a:pPr algn="ctr"/>
            <a:r>
              <a:rPr lang="fr-FR" sz="1400" i="1" dirty="0"/>
              <a:t>inférence sur les 5 strates</a:t>
            </a:r>
          </a:p>
        </p:txBody>
      </p:sp>
      <p:sp>
        <p:nvSpPr>
          <p:cNvPr id="59" name="ZoneTexte 58"/>
          <p:cNvSpPr txBox="1"/>
          <p:nvPr/>
        </p:nvSpPr>
        <p:spPr>
          <a:xfrm>
            <a:off x="7289025" y="6912156"/>
            <a:ext cx="2028497" cy="523220"/>
          </a:xfrm>
          <a:prstGeom prst="rect">
            <a:avLst/>
          </a:prstGeom>
          <a:noFill/>
        </p:spPr>
        <p:txBody>
          <a:bodyPr wrap="square" rtlCol="0">
            <a:spAutoFit/>
          </a:bodyPr>
          <a:lstStyle/>
          <a:p>
            <a:pPr algn="ctr"/>
            <a:r>
              <a:rPr lang="fr-FR" sz="1400" dirty="0"/>
              <a:t>5 strates répliquées 3 fois </a:t>
            </a:r>
          </a:p>
          <a:p>
            <a:pPr algn="ctr"/>
            <a:r>
              <a:rPr lang="fr-FR" sz="1400" i="1" dirty="0"/>
              <a:t>inférence populationnelle</a:t>
            </a:r>
          </a:p>
        </p:txBody>
      </p:sp>
      <p:sp>
        <p:nvSpPr>
          <p:cNvPr id="60" name="Rectangle 59"/>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3" name="Espace réservé du numéro de diapositive 2">
            <a:extLst>
              <a:ext uri="{FF2B5EF4-FFF2-40B4-BE49-F238E27FC236}">
                <a16:creationId xmlns:a16="http://schemas.microsoft.com/office/drawing/2014/main" id="{9C835318-00CC-8175-4A42-6836583E325D}"/>
              </a:ext>
            </a:extLst>
          </p:cNvPr>
          <p:cNvSpPr>
            <a:spLocks noGrp="1"/>
          </p:cNvSpPr>
          <p:nvPr>
            <p:ph type="sldNum" sz="quarter" idx="12"/>
          </p:nvPr>
        </p:nvSpPr>
        <p:spPr/>
        <p:txBody>
          <a:bodyPr/>
          <a:lstStyle/>
          <a:p>
            <a:pPr lvl="0"/>
            <a:fld id="{D73EB851-A589-48F2-8514-FB85A3C8DA34}" type="slidenum">
              <a:rPr lang="fr-FR" smtClean="0"/>
              <a:t>80</a:t>
            </a:fld>
            <a:endParaRPr lang="fr-FR"/>
          </a:p>
        </p:txBody>
      </p:sp>
    </p:spTree>
    <p:extLst>
      <p:ext uri="{BB962C8B-B14F-4D97-AF65-F5344CB8AC3E}">
        <p14:creationId xmlns:p14="http://schemas.microsoft.com/office/powerpoint/2010/main" val="2927085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2" descr="https://cdn.pixabay.com/photo/2021/11/10/07/29/mountain-6783202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28" y="2218017"/>
            <a:ext cx="9370003" cy="46850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0665" y="5078264"/>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9202" y="428842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7739" y="5055951"/>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276" y="4416257"/>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889" y="3640189"/>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081" y="46536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6481" y="480609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349" y="5428046"/>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1154" y="556780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3348" y="6050000"/>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756" y="5939903"/>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8088" y="4742362"/>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9900" y="4969038"/>
            <a:ext cx="838537" cy="51185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Grand Tétras, Oiseau, La Plume, La Nature, Co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3371" y="4916189"/>
            <a:ext cx="838537" cy="511857"/>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Connecteur droit avec flèche 83"/>
          <p:cNvCxnSpPr/>
          <p:nvPr/>
        </p:nvCxnSpPr>
        <p:spPr>
          <a:xfrm flipH="1" flipV="1">
            <a:off x="488527" y="2808867"/>
            <a:ext cx="9833" cy="3730167"/>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rot="16200000">
            <a:off x="-1258302" y="4208768"/>
            <a:ext cx="3092937" cy="369332"/>
          </a:xfrm>
          <a:prstGeom prst="rect">
            <a:avLst/>
          </a:prstGeom>
          <a:noFill/>
        </p:spPr>
        <p:txBody>
          <a:bodyPr wrap="square" rtlCol="0">
            <a:spAutoFit/>
          </a:bodyPr>
          <a:lstStyle/>
          <a:p>
            <a:r>
              <a:rPr lang="fr-FR" dirty="0"/>
              <a:t>gradient étudié : altitude</a:t>
            </a:r>
          </a:p>
        </p:txBody>
      </p:sp>
      <p:pic>
        <p:nvPicPr>
          <p:cNvPr id="86" name="Image 85"/>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18480" y="5039093"/>
            <a:ext cx="633875" cy="659041"/>
          </a:xfrm>
          <a:prstGeom prst="rect">
            <a:avLst/>
          </a:prstGeom>
        </p:spPr>
      </p:pic>
      <p:pic>
        <p:nvPicPr>
          <p:cNvPr id="87" name="Image 86"/>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852355" y="4408507"/>
            <a:ext cx="633875" cy="659041"/>
          </a:xfrm>
          <a:prstGeom prst="rect">
            <a:avLst/>
          </a:prstGeom>
        </p:spPr>
      </p:pic>
      <p:pic>
        <p:nvPicPr>
          <p:cNvPr id="88" name="Image 87"/>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35754" y="4639517"/>
            <a:ext cx="633875" cy="659041"/>
          </a:xfrm>
          <a:prstGeom prst="rect">
            <a:avLst/>
          </a:prstGeom>
        </p:spPr>
      </p:pic>
      <p:pic>
        <p:nvPicPr>
          <p:cNvPr id="89" name="Image 88"/>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16012" y="4257148"/>
            <a:ext cx="633875" cy="659041"/>
          </a:xfrm>
          <a:prstGeom prst="rect">
            <a:avLst/>
          </a:prstGeom>
        </p:spPr>
      </p:pic>
      <p:pic>
        <p:nvPicPr>
          <p:cNvPr id="90" name="Image 89"/>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84570" y="4895445"/>
            <a:ext cx="633875" cy="659041"/>
          </a:xfrm>
          <a:prstGeom prst="rect">
            <a:avLst/>
          </a:prstGeom>
        </p:spPr>
      </p:pic>
      <p:pic>
        <p:nvPicPr>
          <p:cNvPr id="91" name="Image 90"/>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95761" y="4531831"/>
            <a:ext cx="633875" cy="659041"/>
          </a:xfrm>
          <a:prstGeom prst="rect">
            <a:avLst/>
          </a:prstGeom>
        </p:spPr>
      </p:pic>
      <p:pic>
        <p:nvPicPr>
          <p:cNvPr id="92" name="Image 9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27510" y="3958899"/>
            <a:ext cx="633875" cy="659041"/>
          </a:xfrm>
          <a:prstGeom prst="rect">
            <a:avLst/>
          </a:prstGeom>
        </p:spPr>
      </p:pic>
      <p:pic>
        <p:nvPicPr>
          <p:cNvPr id="93" name="Image 92"/>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32048" y="3669121"/>
            <a:ext cx="633875" cy="659041"/>
          </a:xfrm>
          <a:prstGeom prst="rect">
            <a:avLst/>
          </a:prstGeom>
        </p:spPr>
      </p:pic>
      <p:pic>
        <p:nvPicPr>
          <p:cNvPr id="94" name="Image 93"/>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78515" y="4121728"/>
            <a:ext cx="633875" cy="659041"/>
          </a:xfrm>
          <a:prstGeom prst="rect">
            <a:avLst/>
          </a:prstGeom>
        </p:spPr>
      </p:pic>
      <p:pic>
        <p:nvPicPr>
          <p:cNvPr id="95" name="Image 9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2533" y="5160554"/>
            <a:ext cx="633875" cy="659041"/>
          </a:xfrm>
          <a:prstGeom prst="rect">
            <a:avLst/>
          </a:prstGeom>
        </p:spPr>
      </p:pic>
      <p:pic>
        <p:nvPicPr>
          <p:cNvPr id="96" name="Image 95"/>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98205" y="5852735"/>
            <a:ext cx="633875" cy="659041"/>
          </a:xfrm>
          <a:prstGeom prst="rect">
            <a:avLst/>
          </a:prstGeom>
        </p:spPr>
      </p:pic>
      <p:pic>
        <p:nvPicPr>
          <p:cNvPr id="97" name="Image 96"/>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725807" y="5866310"/>
            <a:ext cx="633875" cy="659041"/>
          </a:xfrm>
          <a:prstGeom prst="rect">
            <a:avLst/>
          </a:prstGeom>
        </p:spPr>
      </p:pic>
      <p:pic>
        <p:nvPicPr>
          <p:cNvPr id="98" name="Image 97"/>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37087" y="4982360"/>
            <a:ext cx="633875" cy="659041"/>
          </a:xfrm>
          <a:prstGeom prst="rect">
            <a:avLst/>
          </a:prstGeom>
        </p:spPr>
      </p:pic>
      <p:pic>
        <p:nvPicPr>
          <p:cNvPr id="99" name="Image 98"/>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1069" y="4748743"/>
            <a:ext cx="633875" cy="659041"/>
          </a:xfrm>
          <a:prstGeom prst="rect">
            <a:avLst/>
          </a:prstGeom>
        </p:spPr>
      </p:pic>
      <p:pic>
        <p:nvPicPr>
          <p:cNvPr id="100" name="Image 99"/>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854213" y="5610382"/>
            <a:ext cx="633875" cy="659041"/>
          </a:xfrm>
          <a:prstGeom prst="rect">
            <a:avLst/>
          </a:prstGeom>
        </p:spPr>
      </p:pic>
      <p:pic>
        <p:nvPicPr>
          <p:cNvPr id="101" name="Image 100"/>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665681" y="5172117"/>
            <a:ext cx="633875" cy="659041"/>
          </a:xfrm>
          <a:prstGeom prst="rect">
            <a:avLst/>
          </a:prstGeom>
        </p:spPr>
      </p:pic>
      <p:pic>
        <p:nvPicPr>
          <p:cNvPr id="102" name="Image 10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756923" y="3822525"/>
            <a:ext cx="633875" cy="659041"/>
          </a:xfrm>
          <a:prstGeom prst="rect">
            <a:avLst/>
          </a:prstGeom>
        </p:spPr>
      </p:pic>
      <p:pic>
        <p:nvPicPr>
          <p:cNvPr id="103" name="Image 102"/>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95020" y="4192256"/>
            <a:ext cx="633875" cy="659041"/>
          </a:xfrm>
          <a:prstGeom prst="rect">
            <a:avLst/>
          </a:prstGeom>
        </p:spPr>
      </p:pic>
      <p:pic>
        <p:nvPicPr>
          <p:cNvPr id="104" name="Image 103"/>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78417" y="4236404"/>
            <a:ext cx="633875" cy="659041"/>
          </a:xfrm>
          <a:prstGeom prst="rect">
            <a:avLst/>
          </a:prstGeom>
        </p:spPr>
      </p:pic>
      <p:pic>
        <p:nvPicPr>
          <p:cNvPr id="105"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7133"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7256" y="624469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79742" y="61393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7551" y="609886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7535" y="607721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2043" y="346205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7383" y="302456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2268" y="393699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4913" y="334837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2937" y="3940053"/>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p:cNvSpPr/>
          <p:nvPr/>
        </p:nvSpPr>
        <p:spPr>
          <a:xfrm>
            <a:off x="2573211" y="2808867"/>
            <a:ext cx="3133197" cy="10175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p:cNvSpPr/>
          <p:nvPr/>
        </p:nvSpPr>
        <p:spPr>
          <a:xfrm>
            <a:off x="1321800" y="6006180"/>
            <a:ext cx="8185994" cy="743348"/>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7"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7597" y="490962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2566" y="4834862"/>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90268" y="473708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7656" y="473417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212" y="4993079"/>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955507" y="4680015"/>
            <a:ext cx="6710174" cy="660863"/>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3"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6395" y="5484958"/>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9332" y="548074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9047" y="5506447"/>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5997" y="5423136"/>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65918" y="5466465"/>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p:cNvSpPr/>
          <p:nvPr/>
        </p:nvSpPr>
        <p:spPr>
          <a:xfrm>
            <a:off x="1577133" y="5449784"/>
            <a:ext cx="8185994" cy="476905"/>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9"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11957" y="4084095"/>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1978" y="3951543"/>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2229" y="3946310"/>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p:cNvSpPr/>
          <p:nvPr/>
        </p:nvSpPr>
        <p:spPr>
          <a:xfrm>
            <a:off x="2751542" y="4010319"/>
            <a:ext cx="6066539" cy="558021"/>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3"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4321" y="3281609"/>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 descr="Silhouette, Binoculaire, Isolé, Télescopes, Homme, Voi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7926" y="3385336"/>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136" name="ZoneTexte 135"/>
          <p:cNvSpPr txBox="1"/>
          <p:nvPr/>
        </p:nvSpPr>
        <p:spPr>
          <a:xfrm>
            <a:off x="461065" y="606536"/>
            <a:ext cx="10290831" cy="1754326"/>
          </a:xfrm>
          <a:prstGeom prst="rect">
            <a:avLst/>
          </a:prstGeom>
          <a:noFill/>
        </p:spPr>
        <p:txBody>
          <a:bodyPr wrap="square" rtlCol="0">
            <a:spAutoFit/>
          </a:bodyPr>
          <a:lstStyle/>
          <a:p>
            <a:pPr algn="ctr"/>
            <a:r>
              <a:rPr lang="fr-FR" dirty="0"/>
              <a:t>Dans le cas des tétras un plan réaliste pourrait être : </a:t>
            </a:r>
          </a:p>
          <a:p>
            <a:pPr algn="ctr"/>
            <a:endParaRPr lang="fr-FR" dirty="0"/>
          </a:p>
          <a:p>
            <a:r>
              <a:rPr lang="fr-FR" i="1" dirty="0"/>
              <a:t>Strate « massif » : population statistique </a:t>
            </a:r>
          </a:p>
          <a:p>
            <a:r>
              <a:rPr lang="fr-FR" i="1" dirty="0"/>
              <a:t>	Strates altitudinales : 5 strates (500-600, 600-700, 700-800, 800-900, 900-1000)</a:t>
            </a:r>
          </a:p>
          <a:p>
            <a:r>
              <a:rPr lang="fr-FR" i="1" dirty="0"/>
              <a:t>		Strates d’habitat: 4 strates (ouvert, semi-ouvert, forêt claire, forêt à sous-étage)</a:t>
            </a:r>
          </a:p>
          <a:p>
            <a:r>
              <a:rPr lang="fr-FR" i="1" dirty="0"/>
              <a:t>			</a:t>
            </a:r>
            <a:r>
              <a:rPr lang="fr-FR" i="1" dirty="0" err="1"/>
              <a:t>Transects</a:t>
            </a:r>
            <a:r>
              <a:rPr lang="fr-FR" i="1" dirty="0"/>
              <a:t>: 4 </a:t>
            </a:r>
            <a:r>
              <a:rPr lang="fr-FR" i="1" dirty="0" err="1"/>
              <a:t>transects</a:t>
            </a:r>
            <a:r>
              <a:rPr lang="fr-FR" i="1" dirty="0"/>
              <a:t> par strate d’habitat </a:t>
            </a:r>
            <a:r>
              <a:rPr lang="fr-FR" i="1" dirty="0">
                <a:sym typeface="Wingdings" panose="05000000000000000000" pitchFamily="2" charset="2"/>
              </a:rPr>
              <a:t> 80 individus statistiques</a:t>
            </a:r>
            <a:endParaRPr lang="fr-FR" i="1" dirty="0"/>
          </a:p>
        </p:txBody>
      </p:sp>
      <p:sp>
        <p:nvSpPr>
          <p:cNvPr id="2" name="Espace réservé du numéro de diapositive 1">
            <a:extLst>
              <a:ext uri="{FF2B5EF4-FFF2-40B4-BE49-F238E27FC236}">
                <a16:creationId xmlns:a16="http://schemas.microsoft.com/office/drawing/2014/main" id="{80485C7B-EA6C-1DFC-F1C1-2DDE2A3614D9}"/>
              </a:ext>
            </a:extLst>
          </p:cNvPr>
          <p:cNvSpPr>
            <a:spLocks noGrp="1"/>
          </p:cNvSpPr>
          <p:nvPr>
            <p:ph type="sldNum" sz="quarter" idx="12"/>
          </p:nvPr>
        </p:nvSpPr>
        <p:spPr/>
        <p:txBody>
          <a:bodyPr/>
          <a:lstStyle/>
          <a:p>
            <a:pPr lvl="0"/>
            <a:fld id="{D73EB851-A589-48F2-8514-FB85A3C8DA34}" type="slidenum">
              <a:rPr lang="fr-FR" smtClean="0"/>
              <a:t>81</a:t>
            </a:fld>
            <a:endParaRPr lang="fr-FR"/>
          </a:p>
        </p:txBody>
      </p:sp>
    </p:spTree>
    <p:extLst>
      <p:ext uri="{BB962C8B-B14F-4D97-AF65-F5344CB8AC3E}">
        <p14:creationId xmlns:p14="http://schemas.microsoft.com/office/powerpoint/2010/main" val="1831936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rme libre 148"/>
          <p:cNvSpPr/>
          <p:nvPr/>
        </p:nvSpPr>
        <p:spPr>
          <a:xfrm>
            <a:off x="2858809" y="5459190"/>
            <a:ext cx="3599005" cy="1471887"/>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solidFill>
            <a:srgbClr val="FFFFFF">
              <a:alpha val="50196"/>
            </a:srgb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5" name="Rectangle 134"/>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cxnSp>
        <p:nvCxnSpPr>
          <p:cNvPr id="3" name="Connecteur droit 2"/>
          <p:cNvCxnSpPr/>
          <p:nvPr/>
        </p:nvCxnSpPr>
        <p:spPr>
          <a:xfrm flipV="1">
            <a:off x="262759" y="3489559"/>
            <a:ext cx="6978869"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rme libre 9"/>
          <p:cNvSpPr/>
          <p:nvPr/>
        </p:nvSpPr>
        <p:spPr>
          <a:xfrm>
            <a:off x="304799" y="210332"/>
            <a:ext cx="6726622" cy="3289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438316" y="3500070"/>
            <a:ext cx="2154620" cy="369332"/>
          </a:xfrm>
          <a:prstGeom prst="rect">
            <a:avLst/>
          </a:prstGeom>
          <a:noFill/>
        </p:spPr>
        <p:txBody>
          <a:bodyPr wrap="square" rtlCol="0">
            <a:spAutoFit/>
          </a:bodyPr>
          <a:lstStyle/>
          <a:p>
            <a:r>
              <a:rPr lang="fr-FR" i="1" dirty="0"/>
              <a:t>Comptages de tétras</a:t>
            </a:r>
          </a:p>
        </p:txBody>
      </p:sp>
      <p:sp>
        <p:nvSpPr>
          <p:cNvPr id="137" name="Forme libre 136"/>
          <p:cNvSpPr/>
          <p:nvPr/>
        </p:nvSpPr>
        <p:spPr>
          <a:xfrm>
            <a:off x="446688" y="2496332"/>
            <a:ext cx="2632843" cy="1003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Forme libre 137"/>
          <p:cNvSpPr/>
          <p:nvPr/>
        </p:nvSpPr>
        <p:spPr>
          <a:xfrm>
            <a:off x="1035267" y="2485821"/>
            <a:ext cx="2632843" cy="1003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Forme libre 138"/>
          <p:cNvSpPr/>
          <p:nvPr/>
        </p:nvSpPr>
        <p:spPr>
          <a:xfrm>
            <a:off x="1596782" y="2496332"/>
            <a:ext cx="2632843" cy="1003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Forme libre 139"/>
          <p:cNvSpPr/>
          <p:nvPr/>
        </p:nvSpPr>
        <p:spPr>
          <a:xfrm>
            <a:off x="2057399" y="2485821"/>
            <a:ext cx="2632843" cy="1003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Forme libre 140"/>
          <p:cNvSpPr/>
          <p:nvPr/>
        </p:nvSpPr>
        <p:spPr>
          <a:xfrm>
            <a:off x="2493577" y="2485821"/>
            <a:ext cx="2632843" cy="1003738"/>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solidFill>
            <a:srgbClr val="FFFFFF">
              <a:alpha val="50196"/>
            </a:srgb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Forme libre 141"/>
          <p:cNvSpPr/>
          <p:nvPr/>
        </p:nvSpPr>
        <p:spPr>
          <a:xfrm>
            <a:off x="2066071" y="3720786"/>
            <a:ext cx="3599005" cy="1471887"/>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solidFill>
            <a:srgbClr val="FFFFFF">
              <a:alpha val="50196"/>
            </a:srgb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3" name="Connecteur droit 142"/>
          <p:cNvCxnSpPr/>
          <p:nvPr/>
        </p:nvCxnSpPr>
        <p:spPr>
          <a:xfrm>
            <a:off x="1035267" y="5192673"/>
            <a:ext cx="5008182"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Forme libre 143"/>
          <p:cNvSpPr/>
          <p:nvPr/>
        </p:nvSpPr>
        <p:spPr>
          <a:xfrm>
            <a:off x="2186149" y="4690804"/>
            <a:ext cx="614855" cy="489170"/>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Forme libre 144"/>
          <p:cNvSpPr/>
          <p:nvPr/>
        </p:nvSpPr>
        <p:spPr>
          <a:xfrm>
            <a:off x="2498828" y="4722797"/>
            <a:ext cx="832952" cy="489170"/>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Forme libre 145"/>
          <p:cNvSpPr/>
          <p:nvPr/>
        </p:nvSpPr>
        <p:spPr>
          <a:xfrm>
            <a:off x="2817285" y="4687507"/>
            <a:ext cx="832952" cy="489170"/>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Forme libre 146"/>
          <p:cNvSpPr/>
          <p:nvPr/>
        </p:nvSpPr>
        <p:spPr>
          <a:xfrm>
            <a:off x="3286314" y="4712286"/>
            <a:ext cx="832952" cy="489170"/>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solidFill>
            <a:srgbClr val="FFFFFF">
              <a:alpha val="50196"/>
            </a:srgb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p:nvPr/>
        </p:nvCxnSpPr>
        <p:spPr>
          <a:xfrm flipH="1">
            <a:off x="1035267" y="3489559"/>
            <a:ext cx="1458309" cy="168711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Connecteur droit 147"/>
          <p:cNvCxnSpPr/>
          <p:nvPr/>
        </p:nvCxnSpPr>
        <p:spPr>
          <a:xfrm>
            <a:off x="5296724" y="3486262"/>
            <a:ext cx="727547" cy="168711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1828005" y="6931077"/>
            <a:ext cx="5008182"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Connecteur droit 154"/>
          <p:cNvCxnSpPr/>
          <p:nvPr/>
        </p:nvCxnSpPr>
        <p:spPr>
          <a:xfrm flipH="1">
            <a:off x="1828005" y="5227963"/>
            <a:ext cx="1458309" cy="168711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a:off x="6089462" y="5224666"/>
            <a:ext cx="727547" cy="168711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7" name="Picture 4" descr="Silhouette, Binoculaire, Isolé, Télescopes, Homme, Voi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6697" y="6559401"/>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Silhouette, Binoculaire, Isolé, Télescopes, Homme, Voi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9358" y="6554660"/>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Silhouette, Binoculaire, Isolé, Télescopes, Homme, Voi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99466" y="6531214"/>
            <a:ext cx="207064" cy="414128"/>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Silhouette, Binoculaire, Isolé, Télescopes, Homme, Voi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4779" y="6515944"/>
            <a:ext cx="207064" cy="41412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avec flèche 16"/>
          <p:cNvCxnSpPr/>
          <p:nvPr/>
        </p:nvCxnSpPr>
        <p:spPr>
          <a:xfrm flipV="1">
            <a:off x="693683" y="2301767"/>
            <a:ext cx="2333014" cy="0"/>
          </a:xfrm>
          <a:prstGeom prst="straightConnector1">
            <a:avLst/>
          </a:prstGeom>
          <a:ln>
            <a:solidFill>
              <a:schemeClr val="tx2">
                <a:lumMod val="60000"/>
                <a:lumOff val="4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1" name="ZoneTexte 160"/>
          <p:cNvSpPr txBox="1"/>
          <p:nvPr/>
        </p:nvSpPr>
        <p:spPr>
          <a:xfrm>
            <a:off x="1177160" y="1796956"/>
            <a:ext cx="1316416" cy="523220"/>
          </a:xfrm>
          <a:prstGeom prst="rect">
            <a:avLst/>
          </a:prstGeom>
          <a:noFill/>
        </p:spPr>
        <p:txBody>
          <a:bodyPr wrap="square" rtlCol="0">
            <a:spAutoFit/>
          </a:bodyPr>
          <a:lstStyle/>
          <a:p>
            <a:r>
              <a:rPr lang="fr-FR" sz="1400" i="1" dirty="0">
                <a:solidFill>
                  <a:schemeClr val="tx2">
                    <a:lumMod val="60000"/>
                    <a:lumOff val="40000"/>
                  </a:schemeClr>
                </a:solidFill>
              </a:rPr>
              <a:t>variance intra-populationnelle</a:t>
            </a:r>
          </a:p>
        </p:txBody>
      </p:sp>
      <p:cxnSp>
        <p:nvCxnSpPr>
          <p:cNvPr id="162" name="Connecteur droit avec flèche 161"/>
          <p:cNvCxnSpPr/>
          <p:nvPr/>
        </p:nvCxnSpPr>
        <p:spPr>
          <a:xfrm>
            <a:off x="2207727" y="4507373"/>
            <a:ext cx="1208135" cy="0"/>
          </a:xfrm>
          <a:prstGeom prst="straightConnector1">
            <a:avLst/>
          </a:prstGeom>
          <a:ln>
            <a:solidFill>
              <a:schemeClr val="accent4">
                <a:lumMod val="7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ZoneTexte 162"/>
          <p:cNvSpPr txBox="1"/>
          <p:nvPr/>
        </p:nvSpPr>
        <p:spPr>
          <a:xfrm>
            <a:off x="2305995" y="3884706"/>
            <a:ext cx="927766" cy="646331"/>
          </a:xfrm>
          <a:prstGeom prst="rect">
            <a:avLst/>
          </a:prstGeom>
          <a:noFill/>
        </p:spPr>
        <p:txBody>
          <a:bodyPr wrap="square" rtlCol="0">
            <a:spAutoFit/>
          </a:bodyPr>
          <a:lstStyle/>
          <a:p>
            <a:r>
              <a:rPr lang="fr-FR" sz="1200" i="1" dirty="0">
                <a:solidFill>
                  <a:schemeClr val="accent4">
                    <a:lumMod val="75000"/>
                  </a:schemeClr>
                </a:solidFill>
              </a:rPr>
              <a:t>variance intra-altitude</a:t>
            </a:r>
          </a:p>
        </p:txBody>
      </p:sp>
      <p:cxnSp>
        <p:nvCxnSpPr>
          <p:cNvPr id="164" name="Connecteur droit avec flèche 163"/>
          <p:cNvCxnSpPr/>
          <p:nvPr/>
        </p:nvCxnSpPr>
        <p:spPr>
          <a:xfrm>
            <a:off x="3079531" y="6362449"/>
            <a:ext cx="1208135" cy="0"/>
          </a:xfrm>
          <a:prstGeom prst="straightConnector1">
            <a:avLst/>
          </a:prstGeom>
          <a:ln>
            <a:solidFill>
              <a:schemeClr val="accent2">
                <a:lumMod val="75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ZoneTexte 164"/>
          <p:cNvSpPr txBox="1"/>
          <p:nvPr/>
        </p:nvSpPr>
        <p:spPr>
          <a:xfrm>
            <a:off x="3079531" y="5889992"/>
            <a:ext cx="1031298" cy="461665"/>
          </a:xfrm>
          <a:prstGeom prst="rect">
            <a:avLst/>
          </a:prstGeom>
          <a:noFill/>
        </p:spPr>
        <p:txBody>
          <a:bodyPr wrap="square" rtlCol="0">
            <a:spAutoFit/>
          </a:bodyPr>
          <a:lstStyle/>
          <a:p>
            <a:r>
              <a:rPr lang="fr-FR" sz="1200" i="1" dirty="0">
                <a:solidFill>
                  <a:schemeClr val="accent2">
                    <a:lumMod val="75000"/>
                  </a:schemeClr>
                </a:solidFill>
              </a:rPr>
              <a:t>variance intra-habitat</a:t>
            </a:r>
          </a:p>
        </p:txBody>
      </p:sp>
      <p:sp>
        <p:nvSpPr>
          <p:cNvPr id="20" name="ZoneTexte 19"/>
          <p:cNvSpPr txBox="1"/>
          <p:nvPr/>
        </p:nvSpPr>
        <p:spPr>
          <a:xfrm>
            <a:off x="3297174" y="938558"/>
            <a:ext cx="2637607" cy="923330"/>
          </a:xfrm>
          <a:prstGeom prst="rect">
            <a:avLst/>
          </a:prstGeom>
          <a:noFill/>
        </p:spPr>
        <p:txBody>
          <a:bodyPr wrap="square" rtlCol="0">
            <a:spAutoFit/>
          </a:bodyPr>
          <a:lstStyle/>
          <a:p>
            <a:r>
              <a:rPr lang="fr-FR" dirty="0"/>
              <a:t>Limite de l’inférence = limite de la capacité à généraliser</a:t>
            </a:r>
          </a:p>
        </p:txBody>
      </p:sp>
      <p:cxnSp>
        <p:nvCxnSpPr>
          <p:cNvPr id="22" name="Connecteur droit avec flèche 21"/>
          <p:cNvCxnSpPr>
            <a:stCxn id="20" idx="1"/>
          </p:cNvCxnSpPr>
          <p:nvPr/>
        </p:nvCxnSpPr>
        <p:spPr>
          <a:xfrm flipH="1">
            <a:off x="2493576" y="1400223"/>
            <a:ext cx="803598" cy="21033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ZoneTexte 165"/>
          <p:cNvSpPr txBox="1"/>
          <p:nvPr/>
        </p:nvSpPr>
        <p:spPr>
          <a:xfrm>
            <a:off x="5444607" y="5852670"/>
            <a:ext cx="2637607" cy="369332"/>
          </a:xfrm>
          <a:prstGeom prst="rect">
            <a:avLst/>
          </a:prstGeom>
          <a:noFill/>
        </p:spPr>
        <p:txBody>
          <a:bodyPr wrap="square" rtlCol="0">
            <a:spAutoFit/>
          </a:bodyPr>
          <a:lstStyle/>
          <a:p>
            <a:r>
              <a:rPr lang="fr-FR" dirty="0"/>
              <a:t>Individu statistique</a:t>
            </a:r>
          </a:p>
        </p:txBody>
      </p:sp>
      <p:cxnSp>
        <p:nvCxnSpPr>
          <p:cNvPr id="167" name="Connecteur droit avec flèche 166"/>
          <p:cNvCxnSpPr>
            <a:stCxn id="166" idx="1"/>
          </p:cNvCxnSpPr>
          <p:nvPr/>
        </p:nvCxnSpPr>
        <p:spPr>
          <a:xfrm flipH="1">
            <a:off x="4641009" y="6037336"/>
            <a:ext cx="803598" cy="48733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5762804" y="1435414"/>
            <a:ext cx="4144430" cy="1477328"/>
          </a:xfrm>
          <a:prstGeom prst="rect">
            <a:avLst/>
          </a:prstGeom>
          <a:noFill/>
          <a:ln>
            <a:solidFill>
              <a:schemeClr val="tx2">
                <a:lumMod val="75000"/>
              </a:schemeClr>
            </a:solidFill>
          </a:ln>
        </p:spPr>
        <p:txBody>
          <a:bodyPr wrap="square" rtlCol="0">
            <a:spAutoFit/>
          </a:bodyPr>
          <a:lstStyle/>
          <a:p>
            <a:r>
              <a:rPr lang="fr-FR" b="1" dirty="0"/>
              <a:t>Quelle est la taille de l’échantillon?</a:t>
            </a:r>
          </a:p>
          <a:p>
            <a:endParaRPr lang="fr-FR" b="1" dirty="0"/>
          </a:p>
          <a:p>
            <a:r>
              <a:rPr lang="fr-FR" dirty="0"/>
              <a:t>4 * 4 * 5 = 80 </a:t>
            </a:r>
            <a:r>
              <a:rPr lang="fr-FR" dirty="0" err="1"/>
              <a:t>transects</a:t>
            </a:r>
            <a:r>
              <a:rPr lang="fr-FR" dirty="0"/>
              <a:t>?</a:t>
            </a:r>
          </a:p>
          <a:p>
            <a:r>
              <a:rPr lang="fr-FR" dirty="0"/>
              <a:t>4*5 = 20 </a:t>
            </a:r>
            <a:r>
              <a:rPr lang="fr-FR" dirty="0" err="1"/>
              <a:t>transects</a:t>
            </a:r>
            <a:r>
              <a:rPr lang="fr-FR" dirty="0"/>
              <a:t> répartis en 5 altitudes?</a:t>
            </a:r>
          </a:p>
          <a:p>
            <a:r>
              <a:rPr lang="fr-FR" dirty="0"/>
              <a:t>4 </a:t>
            </a:r>
            <a:r>
              <a:rPr lang="fr-FR" dirty="0" err="1"/>
              <a:t>transects</a:t>
            </a:r>
            <a:r>
              <a:rPr lang="fr-FR" dirty="0"/>
              <a:t> dans chaque habitat?</a:t>
            </a:r>
          </a:p>
        </p:txBody>
      </p:sp>
      <p:pic>
        <p:nvPicPr>
          <p:cNvPr id="38" name="Picture 4" descr="Silhouette, Binoculaire, Isolé, Télescopes, Homme, Voir">
            <a:extLst>
              <a:ext uri="{FF2B5EF4-FFF2-40B4-BE49-F238E27FC236}">
                <a16:creationId xmlns:a16="http://schemas.microsoft.com/office/drawing/2014/main" id="{0A5309D2-CE04-4958-9CB6-CED518977F1D}"/>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61158" y="6547679"/>
            <a:ext cx="207064" cy="414128"/>
          </a:xfrm>
          <a:prstGeom prst="rect">
            <a:avLst/>
          </a:prstGeom>
          <a:noFill/>
          <a:extLst>
            <a:ext uri="{909E8E84-426E-40DD-AFC4-6F175D3DCCD1}">
              <a14:hiddenFill xmlns:a14="http://schemas.microsoft.com/office/drawing/2010/main">
                <a:solidFill>
                  <a:srgbClr val="FFFFFF"/>
                </a:solidFill>
              </a14:hiddenFill>
            </a:ext>
          </a:extLst>
        </p:spPr>
      </p:pic>
      <p:sp>
        <p:nvSpPr>
          <p:cNvPr id="39" name="Forme libre 143">
            <a:extLst>
              <a:ext uri="{FF2B5EF4-FFF2-40B4-BE49-F238E27FC236}">
                <a16:creationId xmlns:a16="http://schemas.microsoft.com/office/drawing/2014/main" id="{745B6BF4-7AF4-44FE-90EB-F56B0D3A9BE1}"/>
              </a:ext>
            </a:extLst>
          </p:cNvPr>
          <p:cNvSpPr/>
          <p:nvPr/>
        </p:nvSpPr>
        <p:spPr>
          <a:xfrm>
            <a:off x="3581195" y="4702528"/>
            <a:ext cx="614855" cy="489170"/>
          </a:xfrm>
          <a:custGeom>
            <a:avLst/>
            <a:gdLst>
              <a:gd name="connsiteX0" fmla="*/ 0 w 4614042"/>
              <a:gd name="connsiteY0" fmla="*/ 2662378 h 2704420"/>
              <a:gd name="connsiteX1" fmla="*/ 525517 w 4614042"/>
              <a:gd name="connsiteY1" fmla="*/ 76834 h 2704420"/>
              <a:gd name="connsiteX2" fmla="*/ 1271752 w 4614042"/>
              <a:gd name="connsiteY2" fmla="*/ 781027 h 2704420"/>
              <a:gd name="connsiteX3" fmla="*/ 2091559 w 4614042"/>
              <a:gd name="connsiteY3" fmla="*/ 1811040 h 2704420"/>
              <a:gd name="connsiteX4" fmla="*/ 3216166 w 4614042"/>
              <a:gd name="connsiteY4" fmla="*/ 2441661 h 2704420"/>
              <a:gd name="connsiteX5" fmla="*/ 4614042 w 4614042"/>
              <a:gd name="connsiteY5" fmla="*/ 2704420 h 270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042" h="2704420">
                <a:moveTo>
                  <a:pt x="0" y="2662378"/>
                </a:moveTo>
                <a:cubicBezTo>
                  <a:pt x="156779" y="1526385"/>
                  <a:pt x="313558" y="390392"/>
                  <a:pt x="525517" y="76834"/>
                </a:cubicBezTo>
                <a:cubicBezTo>
                  <a:pt x="737476" y="-236725"/>
                  <a:pt x="1010745" y="491993"/>
                  <a:pt x="1271752" y="781027"/>
                </a:cubicBezTo>
                <a:cubicBezTo>
                  <a:pt x="1532759" y="1070061"/>
                  <a:pt x="1767490" y="1534268"/>
                  <a:pt x="2091559" y="1811040"/>
                </a:cubicBezTo>
                <a:cubicBezTo>
                  <a:pt x="2415628" y="2087812"/>
                  <a:pt x="2795752" y="2292764"/>
                  <a:pt x="3216166" y="2441661"/>
                </a:cubicBezTo>
                <a:cubicBezTo>
                  <a:pt x="3636580" y="2590558"/>
                  <a:pt x="4125311" y="2647489"/>
                  <a:pt x="4614042" y="270442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CFFBDAC7-9978-B3C6-9923-13CD0B3A7EDC}"/>
              </a:ext>
            </a:extLst>
          </p:cNvPr>
          <p:cNvSpPr>
            <a:spLocks noGrp="1"/>
          </p:cNvSpPr>
          <p:nvPr>
            <p:ph type="sldNum" sz="quarter" idx="12"/>
          </p:nvPr>
        </p:nvSpPr>
        <p:spPr/>
        <p:txBody>
          <a:bodyPr/>
          <a:lstStyle/>
          <a:p>
            <a:pPr lvl="0"/>
            <a:fld id="{D73EB851-A589-48F2-8514-FB85A3C8DA34}" type="slidenum">
              <a:rPr lang="fr-FR" smtClean="0"/>
              <a:t>82</a:t>
            </a:fld>
            <a:endParaRPr lang="fr-FR"/>
          </a:p>
        </p:txBody>
      </p:sp>
    </p:spTree>
    <p:extLst>
      <p:ext uri="{BB962C8B-B14F-4D97-AF65-F5344CB8AC3E}">
        <p14:creationId xmlns:p14="http://schemas.microsoft.com/office/powerpoint/2010/main" val="687082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770808" y="210332"/>
            <a:ext cx="8314199" cy="461665"/>
          </a:xfrm>
          <a:prstGeom prst="rect">
            <a:avLst/>
          </a:prstGeom>
        </p:spPr>
        <p:txBody>
          <a:bodyPr wrap="square">
            <a:spAutoFit/>
          </a:bodyPr>
          <a:lstStyle/>
          <a:p>
            <a:pPr algn="ctr"/>
            <a:r>
              <a:rPr lang="fr-FR" sz="2400" b="1" dirty="0"/>
              <a:t>5 – La condition de robustesse</a:t>
            </a:r>
          </a:p>
        </p:txBody>
      </p:sp>
      <p:sp>
        <p:nvSpPr>
          <p:cNvPr id="38" name="ZoneTexte 37"/>
          <p:cNvSpPr txBox="1"/>
          <p:nvPr/>
        </p:nvSpPr>
        <p:spPr>
          <a:xfrm>
            <a:off x="923208" y="2075874"/>
            <a:ext cx="8456766" cy="3970318"/>
          </a:xfrm>
          <a:prstGeom prst="rect">
            <a:avLst/>
          </a:prstGeom>
          <a:solidFill>
            <a:schemeClr val="tx2">
              <a:lumMod val="20000"/>
              <a:lumOff val="80000"/>
            </a:schemeClr>
          </a:solidFill>
        </p:spPr>
        <p:txBody>
          <a:bodyPr wrap="square" rtlCol="0">
            <a:spAutoFit/>
          </a:bodyPr>
          <a:lstStyle/>
          <a:p>
            <a:r>
              <a:rPr lang="fr-FR" dirty="0"/>
              <a:t>5a – identifier le minimum nécessaire</a:t>
            </a:r>
          </a:p>
          <a:p>
            <a:r>
              <a:rPr lang="fr-FR" i="1" dirty="0"/>
              <a:t>Combien me faut-il d’individus pour espérer détecter ce qui m’intéresse avec une précision suffisante pour mon objectif?</a:t>
            </a:r>
            <a:endParaRPr lang="fr-FR" dirty="0"/>
          </a:p>
          <a:p>
            <a:endParaRPr lang="fr-FR" dirty="0"/>
          </a:p>
          <a:p>
            <a:r>
              <a:rPr lang="fr-FR" dirty="0"/>
              <a:t>5b – identifier le maximum possible</a:t>
            </a:r>
          </a:p>
          <a:p>
            <a:r>
              <a:rPr lang="fr-FR" i="1" dirty="0"/>
              <a:t>Combien puis-je tirer d’individus statistiques au maximum sachant la taille de la population, son étendue spatio-temporelle et sa résolution?</a:t>
            </a:r>
          </a:p>
          <a:p>
            <a:endParaRPr lang="fr-FR" dirty="0"/>
          </a:p>
          <a:p>
            <a:r>
              <a:rPr lang="fr-FR" dirty="0"/>
              <a:t>5c – répartir les efforts minimum / maximum dans le plan d’échantillonnage</a:t>
            </a:r>
          </a:p>
          <a:p>
            <a:r>
              <a:rPr lang="fr-FR" i="1" dirty="0"/>
              <a:t>Comment avoir assez d’individus pour bien estimer mes paramètres dans chaque strate?</a:t>
            </a:r>
          </a:p>
          <a:p>
            <a:endParaRPr lang="fr-FR" i="1" dirty="0"/>
          </a:p>
          <a:p>
            <a:r>
              <a:rPr lang="fr-FR" dirty="0"/>
              <a:t>5d – trouver une solution de compromis</a:t>
            </a:r>
          </a:p>
          <a:p>
            <a:r>
              <a:rPr lang="fr-FR" i="1" dirty="0"/>
              <a:t>Entre ce minimum et ce maximum, que puis-je me permettre au regard de l’effort disponible?</a:t>
            </a:r>
          </a:p>
        </p:txBody>
      </p:sp>
      <p:sp>
        <p:nvSpPr>
          <p:cNvPr id="2" name="Espace réservé du numéro de diapositive 1">
            <a:extLst>
              <a:ext uri="{FF2B5EF4-FFF2-40B4-BE49-F238E27FC236}">
                <a16:creationId xmlns:a16="http://schemas.microsoft.com/office/drawing/2014/main" id="{CC972CDA-67A0-62B1-90CF-B4DE5FB1287B}"/>
              </a:ext>
            </a:extLst>
          </p:cNvPr>
          <p:cNvSpPr>
            <a:spLocks noGrp="1"/>
          </p:cNvSpPr>
          <p:nvPr>
            <p:ph type="sldNum" sz="quarter" idx="12"/>
          </p:nvPr>
        </p:nvSpPr>
        <p:spPr/>
        <p:txBody>
          <a:bodyPr/>
          <a:lstStyle/>
          <a:p>
            <a:pPr lvl="0"/>
            <a:fld id="{D73EB851-A589-48F2-8514-FB85A3C8DA34}" type="slidenum">
              <a:rPr lang="fr-FR" smtClean="0"/>
              <a:t>83</a:t>
            </a:fld>
            <a:endParaRPr lang="fr-FR"/>
          </a:p>
        </p:txBody>
      </p:sp>
    </p:spTree>
    <p:extLst>
      <p:ext uri="{BB962C8B-B14F-4D97-AF65-F5344CB8AC3E}">
        <p14:creationId xmlns:p14="http://schemas.microsoft.com/office/powerpoint/2010/main" val="3537444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882869" y="1450427"/>
            <a:ext cx="8019393" cy="4247317"/>
          </a:xfrm>
          <a:prstGeom prst="rect">
            <a:avLst/>
          </a:prstGeom>
          <a:noFill/>
        </p:spPr>
        <p:txBody>
          <a:bodyPr wrap="square" rtlCol="0">
            <a:spAutoFit/>
          </a:bodyPr>
          <a:lstStyle/>
          <a:p>
            <a:r>
              <a:rPr lang="fr-FR" dirty="0">
                <a:solidFill>
                  <a:schemeClr val="bg1"/>
                </a:solidFill>
              </a:rPr>
              <a:t>L’échantillonnage se conçoit comme </a:t>
            </a:r>
            <a:r>
              <a:rPr lang="fr-FR" b="1" dirty="0">
                <a:solidFill>
                  <a:schemeClr val="bg1"/>
                </a:solidFill>
              </a:rPr>
              <a:t>un jeu de construction dont les règles essentielles sont : </a:t>
            </a:r>
          </a:p>
          <a:p>
            <a:endParaRPr lang="fr-FR" dirty="0">
              <a:solidFill>
                <a:schemeClr val="bg1"/>
              </a:solidFill>
            </a:endParaRPr>
          </a:p>
          <a:p>
            <a:r>
              <a:rPr lang="fr-FR" dirty="0">
                <a:solidFill>
                  <a:schemeClr val="bg1"/>
                </a:solidFill>
              </a:rPr>
              <a:t>&gt; </a:t>
            </a:r>
            <a:r>
              <a:rPr lang="fr-FR" b="1" dirty="0">
                <a:solidFill>
                  <a:schemeClr val="bg1"/>
                </a:solidFill>
              </a:rPr>
              <a:t>Le ciblage de la / des source(s) de variabilité </a:t>
            </a:r>
            <a:r>
              <a:rPr lang="fr-FR" dirty="0">
                <a:solidFill>
                  <a:schemeClr val="bg1"/>
                </a:solidFill>
              </a:rPr>
              <a:t>est primordial. Plus il y a de sources de variabilité à échantillonner, plus le plan d’échantillonnage est lourd et difficile à construire</a:t>
            </a:r>
          </a:p>
          <a:p>
            <a:endParaRPr lang="fr-FR" dirty="0">
              <a:solidFill>
                <a:schemeClr val="bg1"/>
              </a:solidFill>
            </a:endParaRPr>
          </a:p>
          <a:p>
            <a:r>
              <a:rPr lang="fr-FR" dirty="0">
                <a:solidFill>
                  <a:schemeClr val="bg1"/>
                </a:solidFill>
              </a:rPr>
              <a:t>Le plan d’échantillonnage doit être </a:t>
            </a:r>
            <a:r>
              <a:rPr lang="fr-FR" b="1" dirty="0">
                <a:solidFill>
                  <a:schemeClr val="bg1"/>
                </a:solidFill>
              </a:rPr>
              <a:t>le plus équilibré possible </a:t>
            </a:r>
            <a:r>
              <a:rPr lang="fr-FR" dirty="0">
                <a:solidFill>
                  <a:schemeClr val="bg1"/>
                </a:solidFill>
              </a:rPr>
              <a:t>sachant les contraintes biologiques qui s’imposent</a:t>
            </a:r>
          </a:p>
          <a:p>
            <a:endParaRPr lang="fr-FR" dirty="0">
              <a:solidFill>
                <a:schemeClr val="bg1"/>
              </a:solidFill>
            </a:endParaRPr>
          </a:p>
          <a:p>
            <a:r>
              <a:rPr lang="fr-FR" b="1" dirty="0">
                <a:solidFill>
                  <a:schemeClr val="bg1"/>
                </a:solidFill>
              </a:rPr>
              <a:t>La représentation de la variabilité </a:t>
            </a:r>
            <a:r>
              <a:rPr lang="fr-FR" dirty="0">
                <a:solidFill>
                  <a:schemeClr val="bg1"/>
                </a:solidFill>
              </a:rPr>
              <a:t>est le principal élément à préserver tout au long de la construction</a:t>
            </a:r>
          </a:p>
          <a:p>
            <a:endParaRPr lang="fr-FR" dirty="0">
              <a:solidFill>
                <a:schemeClr val="bg1"/>
              </a:solidFill>
            </a:endParaRPr>
          </a:p>
          <a:p>
            <a:r>
              <a:rPr lang="fr-FR" dirty="0">
                <a:solidFill>
                  <a:schemeClr val="bg1"/>
                </a:solidFill>
              </a:rPr>
              <a:t>La résultante est un </a:t>
            </a:r>
            <a:r>
              <a:rPr lang="fr-FR" b="1" dirty="0">
                <a:solidFill>
                  <a:schemeClr val="bg1"/>
                </a:solidFill>
              </a:rPr>
              <a:t>compromis entre faisabilité et généralisation </a:t>
            </a:r>
            <a:r>
              <a:rPr lang="fr-FR" dirty="0">
                <a:solidFill>
                  <a:schemeClr val="bg1"/>
                </a:solidFill>
              </a:rPr>
              <a:t>de l’inférence, qui se détermine au regard des ambitions de chaque étude. </a:t>
            </a:r>
          </a:p>
        </p:txBody>
      </p:sp>
      <p:sp>
        <p:nvSpPr>
          <p:cNvPr id="2" name="Espace réservé du numéro de diapositive 1">
            <a:extLst>
              <a:ext uri="{FF2B5EF4-FFF2-40B4-BE49-F238E27FC236}">
                <a16:creationId xmlns:a16="http://schemas.microsoft.com/office/drawing/2014/main" id="{7BEB2BD4-B489-1C21-1321-5CF7EA47A1F7}"/>
              </a:ext>
            </a:extLst>
          </p:cNvPr>
          <p:cNvSpPr>
            <a:spLocks noGrp="1"/>
          </p:cNvSpPr>
          <p:nvPr>
            <p:ph type="sldNum" sz="quarter" idx="12"/>
          </p:nvPr>
        </p:nvSpPr>
        <p:spPr/>
        <p:txBody>
          <a:bodyPr/>
          <a:lstStyle/>
          <a:p>
            <a:pPr lvl="0"/>
            <a:fld id="{D73EB851-A589-48F2-8514-FB85A3C8DA34}" type="slidenum">
              <a:rPr lang="fr-FR" smtClean="0"/>
              <a:t>84</a:t>
            </a:fld>
            <a:endParaRPr lang="fr-FR"/>
          </a:p>
        </p:txBody>
      </p:sp>
    </p:spTree>
    <p:extLst>
      <p:ext uri="{BB962C8B-B14F-4D97-AF65-F5344CB8AC3E}">
        <p14:creationId xmlns:p14="http://schemas.microsoft.com/office/powerpoint/2010/main" val="231788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02" y="1435510"/>
            <a:ext cx="5372472" cy="3237065"/>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590" y="3588773"/>
            <a:ext cx="5331035" cy="3220013"/>
          </a:xfrm>
          <a:prstGeom prst="rect">
            <a:avLst/>
          </a:prstGeom>
        </p:spPr>
      </p:pic>
      <p:sp>
        <p:nvSpPr>
          <p:cNvPr id="4" name="ZoneTexte 3"/>
          <p:cNvSpPr txBox="1"/>
          <p:nvPr/>
        </p:nvSpPr>
        <p:spPr>
          <a:xfrm>
            <a:off x="1177160" y="196458"/>
            <a:ext cx="8903466" cy="954107"/>
          </a:xfrm>
          <a:prstGeom prst="rect">
            <a:avLst/>
          </a:prstGeom>
          <a:noFill/>
        </p:spPr>
        <p:txBody>
          <a:bodyPr wrap="square" rtlCol="0">
            <a:spAutoFit/>
          </a:bodyPr>
          <a:lstStyle/>
          <a:p>
            <a:r>
              <a:rPr lang="fr-FR" sz="2800" dirty="0"/>
              <a:t>Cas réel 1 : Un protocole de suivi spatio-temporel stratifié: </a:t>
            </a:r>
          </a:p>
          <a:p>
            <a:r>
              <a:rPr lang="fr-FR" sz="2800" dirty="0"/>
              <a:t>Le suivi temporel des oiseaux communs du MNHN</a:t>
            </a:r>
          </a:p>
        </p:txBody>
      </p:sp>
      <p:sp>
        <p:nvSpPr>
          <p:cNvPr id="5" name="Espace réservé du numéro de diapositive 4">
            <a:extLst>
              <a:ext uri="{FF2B5EF4-FFF2-40B4-BE49-F238E27FC236}">
                <a16:creationId xmlns:a16="http://schemas.microsoft.com/office/drawing/2014/main" id="{10EA49E2-DA80-E235-C43A-0A81B03A4536}"/>
              </a:ext>
            </a:extLst>
          </p:cNvPr>
          <p:cNvSpPr>
            <a:spLocks noGrp="1"/>
          </p:cNvSpPr>
          <p:nvPr>
            <p:ph type="sldNum" sz="quarter" idx="12"/>
          </p:nvPr>
        </p:nvSpPr>
        <p:spPr/>
        <p:txBody>
          <a:bodyPr/>
          <a:lstStyle/>
          <a:p>
            <a:pPr lvl="0"/>
            <a:fld id="{BC2C4078-C474-4CAD-9D39-BCB872A532DA}" type="slidenum">
              <a:rPr lang="fr-FR" smtClean="0"/>
              <a:t>85</a:t>
            </a:fld>
            <a:endParaRPr lang="fr-FR"/>
          </a:p>
        </p:txBody>
      </p:sp>
    </p:spTree>
    <p:extLst>
      <p:ext uri="{BB962C8B-B14F-4D97-AF65-F5344CB8AC3E}">
        <p14:creationId xmlns:p14="http://schemas.microsoft.com/office/powerpoint/2010/main" val="2082888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17986" y="117987"/>
            <a:ext cx="9045679" cy="1200329"/>
          </a:xfrm>
          <a:prstGeom prst="rect">
            <a:avLst/>
          </a:prstGeom>
          <a:noFill/>
        </p:spPr>
        <p:txBody>
          <a:bodyPr wrap="square" rtlCol="0">
            <a:spAutoFit/>
          </a:bodyPr>
          <a:lstStyle/>
          <a:p>
            <a:r>
              <a:rPr lang="fr-FR" sz="3600" dirty="0"/>
              <a:t>Cas réel 2 : étude participative de la mortalité routière de la faune (</a:t>
            </a:r>
            <a:r>
              <a:rPr lang="fr-FR" sz="3600" dirty="0" err="1"/>
              <a:t>Visionature</a:t>
            </a:r>
            <a:r>
              <a:rPr lang="fr-FR" sz="3600" dirty="0"/>
              <a:t>)</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50" y="3421294"/>
            <a:ext cx="4203557" cy="405097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107" y="4839150"/>
            <a:ext cx="3507573" cy="2633122"/>
          </a:xfrm>
          <a:prstGeom prst="rect">
            <a:avLst/>
          </a:prstGeom>
        </p:spPr>
      </p:pic>
      <p:sp>
        <p:nvSpPr>
          <p:cNvPr id="6" name="ZoneTexte 5"/>
          <p:cNvSpPr txBox="1"/>
          <p:nvPr/>
        </p:nvSpPr>
        <p:spPr>
          <a:xfrm>
            <a:off x="337551" y="1386736"/>
            <a:ext cx="9115546" cy="646331"/>
          </a:xfrm>
          <a:prstGeom prst="rect">
            <a:avLst/>
          </a:prstGeom>
          <a:noFill/>
        </p:spPr>
        <p:txBody>
          <a:bodyPr wrap="square" rtlCol="0">
            <a:spAutoFit/>
          </a:bodyPr>
          <a:lstStyle/>
          <a:p>
            <a:r>
              <a:rPr lang="fr-FR" dirty="0"/>
              <a:t>Objectif majeur : représentation </a:t>
            </a:r>
            <a:r>
              <a:rPr lang="fr-FR" b="1" u="sng" dirty="0"/>
              <a:t>spatiale </a:t>
            </a:r>
            <a:r>
              <a:rPr lang="fr-FR" dirty="0"/>
              <a:t>des événements de mortalité faunistique</a:t>
            </a:r>
          </a:p>
          <a:p>
            <a:r>
              <a:rPr lang="fr-FR" dirty="0"/>
              <a:t>Contraintes : </a:t>
            </a:r>
            <a:r>
              <a:rPr lang="fr-FR" b="1" u="sng" dirty="0"/>
              <a:t>large échelle spatiale </a:t>
            </a:r>
            <a:r>
              <a:rPr lang="fr-FR" dirty="0"/>
              <a:t>(continent) et </a:t>
            </a:r>
            <a:r>
              <a:rPr lang="fr-FR" b="1" u="sng" dirty="0"/>
              <a:t>données opportunistes </a:t>
            </a:r>
            <a:r>
              <a:rPr lang="fr-FR" dirty="0"/>
              <a:t>(sciences citoyennes)</a:t>
            </a:r>
          </a:p>
        </p:txBody>
      </p:sp>
      <p:sp>
        <p:nvSpPr>
          <p:cNvPr id="7" name="Rectangle 6"/>
          <p:cNvSpPr/>
          <p:nvPr/>
        </p:nvSpPr>
        <p:spPr>
          <a:xfrm>
            <a:off x="4640825" y="2461083"/>
            <a:ext cx="5270600" cy="1754326"/>
          </a:xfrm>
          <a:prstGeom prst="rect">
            <a:avLst/>
          </a:prstGeom>
        </p:spPr>
        <p:txBody>
          <a:bodyPr wrap="square">
            <a:spAutoFit/>
          </a:bodyPr>
          <a:lstStyle/>
          <a:p>
            <a:r>
              <a:rPr lang="fr-FR" i="1" dirty="0"/>
              <a:t>Compromis : grand nombre de données, mais saisies à la volée sans protocole impliquant un effort d’échantillonnage hétérogène et difficilement mesurable</a:t>
            </a:r>
          </a:p>
          <a:p>
            <a:r>
              <a:rPr lang="fr-FR" i="1" dirty="0"/>
              <a:t>Solution : </a:t>
            </a:r>
            <a:r>
              <a:rPr lang="fr-FR" i="1" dirty="0" err="1"/>
              <a:t>rééchantillonnage</a:t>
            </a:r>
            <a:r>
              <a:rPr lang="fr-FR" i="1" dirty="0"/>
              <a:t> </a:t>
            </a:r>
            <a:r>
              <a:rPr lang="fr-FR" i="1" dirty="0" err="1"/>
              <a:t>a-posteriori</a:t>
            </a:r>
            <a:r>
              <a:rPr lang="fr-FR" i="1" dirty="0"/>
              <a:t> sur grille et </a:t>
            </a:r>
            <a:r>
              <a:rPr lang="fr-FR" i="1" dirty="0" err="1"/>
              <a:t>proxies</a:t>
            </a:r>
            <a:r>
              <a:rPr lang="fr-FR" i="1" dirty="0"/>
              <a:t> de l’effort d’échantillonnage</a:t>
            </a:r>
          </a:p>
        </p:txBody>
      </p:sp>
      <p:sp>
        <p:nvSpPr>
          <p:cNvPr id="4" name="Espace réservé du numéro de diapositive 3">
            <a:extLst>
              <a:ext uri="{FF2B5EF4-FFF2-40B4-BE49-F238E27FC236}">
                <a16:creationId xmlns:a16="http://schemas.microsoft.com/office/drawing/2014/main" id="{F524F2DF-373F-B121-838C-DFD424FB8365}"/>
              </a:ext>
            </a:extLst>
          </p:cNvPr>
          <p:cNvSpPr>
            <a:spLocks noGrp="1"/>
          </p:cNvSpPr>
          <p:nvPr>
            <p:ph type="sldNum" sz="quarter" idx="12"/>
          </p:nvPr>
        </p:nvSpPr>
        <p:spPr/>
        <p:txBody>
          <a:bodyPr/>
          <a:lstStyle/>
          <a:p>
            <a:pPr lvl="0"/>
            <a:fld id="{BC2C4078-C474-4CAD-9D39-BCB872A532DA}" type="slidenum">
              <a:rPr lang="fr-FR" smtClean="0"/>
              <a:t>86</a:t>
            </a:fld>
            <a:endParaRPr lang="fr-FR"/>
          </a:p>
        </p:txBody>
      </p:sp>
    </p:spTree>
    <p:extLst>
      <p:ext uri="{BB962C8B-B14F-4D97-AF65-F5344CB8AC3E}">
        <p14:creationId xmlns:p14="http://schemas.microsoft.com/office/powerpoint/2010/main" val="2865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17986" y="117987"/>
            <a:ext cx="9045679" cy="1200329"/>
          </a:xfrm>
          <a:prstGeom prst="rect">
            <a:avLst/>
          </a:prstGeom>
          <a:noFill/>
        </p:spPr>
        <p:txBody>
          <a:bodyPr wrap="square" rtlCol="0">
            <a:spAutoFit/>
          </a:bodyPr>
          <a:lstStyle/>
          <a:p>
            <a:r>
              <a:rPr lang="fr-FR" sz="3600" dirty="0"/>
              <a:t>Cas réel 3 : étude expérimentale de l’olfaction chez le phoque gris</a:t>
            </a:r>
          </a:p>
        </p:txBody>
      </p:sp>
      <p:sp>
        <p:nvSpPr>
          <p:cNvPr id="6" name="ZoneTexte 5"/>
          <p:cNvSpPr txBox="1"/>
          <p:nvPr/>
        </p:nvSpPr>
        <p:spPr>
          <a:xfrm>
            <a:off x="337551" y="1386736"/>
            <a:ext cx="9115546" cy="646331"/>
          </a:xfrm>
          <a:prstGeom prst="rect">
            <a:avLst/>
          </a:prstGeom>
          <a:noFill/>
        </p:spPr>
        <p:txBody>
          <a:bodyPr wrap="square" rtlCol="0">
            <a:spAutoFit/>
          </a:bodyPr>
          <a:lstStyle/>
          <a:p>
            <a:r>
              <a:rPr lang="fr-FR" dirty="0"/>
              <a:t>Objectif majeur : tester la réaction à un stimulus olfactif alimentaire chez de jeunes phoques</a:t>
            </a:r>
          </a:p>
          <a:p>
            <a:r>
              <a:rPr lang="fr-FR" dirty="0"/>
              <a:t>Contraintes : </a:t>
            </a:r>
            <a:r>
              <a:rPr lang="fr-FR" b="1" u="sng" dirty="0"/>
              <a:t>faible taille d’échantillon</a:t>
            </a:r>
            <a:r>
              <a:rPr lang="fr-FR" dirty="0"/>
              <a:t>, impératifs </a:t>
            </a:r>
            <a:r>
              <a:rPr lang="fr-FR" b="1" u="sng" dirty="0"/>
              <a:t>éthiques</a:t>
            </a:r>
            <a:r>
              <a:rPr lang="fr-FR" dirty="0"/>
              <a:t>, effet </a:t>
            </a:r>
            <a:r>
              <a:rPr lang="fr-FR" b="1" u="sng" dirty="0"/>
              <a:t>apprentissage</a:t>
            </a:r>
          </a:p>
        </p:txBody>
      </p:sp>
      <p:pic>
        <p:nvPicPr>
          <p:cNvPr id="9" name="Image 8">
            <a:extLst>
              <a:ext uri="{FF2B5EF4-FFF2-40B4-BE49-F238E27FC236}">
                <a16:creationId xmlns:a16="http://schemas.microsoft.com/office/drawing/2014/main" id="{FBF1A2BE-91D0-4CFC-B6B5-F3CC782670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614" y="5253278"/>
            <a:ext cx="2297643" cy="2084661"/>
          </a:xfrm>
          <a:prstGeom prst="rect">
            <a:avLst/>
          </a:prstGeom>
        </p:spPr>
      </p:pic>
      <p:grpSp>
        <p:nvGrpSpPr>
          <p:cNvPr id="11" name="Groupe 10"/>
          <p:cNvGrpSpPr/>
          <p:nvPr/>
        </p:nvGrpSpPr>
        <p:grpSpPr>
          <a:xfrm>
            <a:off x="214231" y="2734698"/>
            <a:ext cx="6897063" cy="2391109"/>
            <a:chOff x="2489526" y="1218891"/>
            <a:chExt cx="6897063" cy="2391109"/>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526" y="1218891"/>
              <a:ext cx="6897063" cy="2391109"/>
            </a:xfrm>
            <a:prstGeom prst="rect">
              <a:avLst/>
            </a:prstGeom>
          </p:spPr>
        </p:pic>
        <p:sp>
          <p:nvSpPr>
            <p:cNvPr id="13" name="ZoneTexte 12"/>
            <p:cNvSpPr txBox="1"/>
            <p:nvPr/>
          </p:nvSpPr>
          <p:spPr>
            <a:xfrm>
              <a:off x="2581087" y="2801368"/>
              <a:ext cx="6367549" cy="276999"/>
            </a:xfrm>
            <a:prstGeom prst="rect">
              <a:avLst/>
            </a:prstGeom>
            <a:solidFill>
              <a:schemeClr val="bg1"/>
            </a:solidFill>
          </p:spPr>
          <p:txBody>
            <a:bodyPr wrap="square" rtlCol="0">
              <a:spAutoFit/>
            </a:bodyPr>
            <a:lstStyle/>
            <a:p>
              <a:r>
                <a:rPr lang="fr-FR" sz="1200" dirty="0">
                  <a:latin typeface="Times New Roman" panose="02020603050405020304" pitchFamily="18" charset="0"/>
                  <a:cs typeface="Times New Roman" panose="02020603050405020304" pitchFamily="18" charset="0"/>
                </a:rPr>
                <a:t>   30’’ (CT ou stimulus)    		1’ intervalle		    30’’ (CT ou stimulus)</a:t>
              </a:r>
              <a:endParaRPr lang="en-GB" sz="12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4182497" y="5418445"/>
            <a:ext cx="5270600" cy="1754326"/>
          </a:xfrm>
          <a:prstGeom prst="rect">
            <a:avLst/>
          </a:prstGeom>
        </p:spPr>
        <p:txBody>
          <a:bodyPr wrap="square">
            <a:spAutoFit/>
          </a:bodyPr>
          <a:lstStyle/>
          <a:p>
            <a:r>
              <a:rPr lang="fr-FR" i="1" dirty="0"/>
              <a:t>Compromis : 2 individus / box expérimental, multiples expériences sur chaque individu, mais création de structures hiérarchiques indésirables (blocs) dans les données </a:t>
            </a:r>
          </a:p>
          <a:p>
            <a:r>
              <a:rPr lang="fr-FR" i="1" dirty="0"/>
              <a:t>Solution : maximisation de la variance inter / intra bloc à travers la stratégie de réplication</a:t>
            </a:r>
          </a:p>
        </p:txBody>
      </p:sp>
      <p:sp>
        <p:nvSpPr>
          <p:cNvPr id="3" name="Espace réservé du numéro de diapositive 2">
            <a:extLst>
              <a:ext uri="{FF2B5EF4-FFF2-40B4-BE49-F238E27FC236}">
                <a16:creationId xmlns:a16="http://schemas.microsoft.com/office/drawing/2014/main" id="{F7F9028F-323A-EA39-5BAD-F91578BA869E}"/>
              </a:ext>
            </a:extLst>
          </p:cNvPr>
          <p:cNvSpPr>
            <a:spLocks noGrp="1"/>
          </p:cNvSpPr>
          <p:nvPr>
            <p:ph type="sldNum" sz="quarter" idx="12"/>
          </p:nvPr>
        </p:nvSpPr>
        <p:spPr/>
        <p:txBody>
          <a:bodyPr/>
          <a:lstStyle/>
          <a:p>
            <a:pPr lvl="0"/>
            <a:fld id="{BC2C4078-C474-4CAD-9D39-BCB872A532DA}" type="slidenum">
              <a:rPr lang="fr-FR" smtClean="0"/>
              <a:t>87</a:t>
            </a:fld>
            <a:endParaRPr lang="fr-FR"/>
          </a:p>
        </p:txBody>
      </p:sp>
    </p:spTree>
    <p:extLst>
      <p:ext uri="{BB962C8B-B14F-4D97-AF65-F5344CB8AC3E}">
        <p14:creationId xmlns:p14="http://schemas.microsoft.com/office/powerpoint/2010/main" val="2645058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55" y="1600916"/>
            <a:ext cx="3676650" cy="5419725"/>
          </a:xfrm>
          <a:prstGeom prst="rect">
            <a:avLst/>
          </a:prstGeom>
        </p:spPr>
      </p:pic>
      <p:sp>
        <p:nvSpPr>
          <p:cNvPr id="4" name="ZoneTexte 3"/>
          <p:cNvSpPr txBox="1"/>
          <p:nvPr/>
        </p:nvSpPr>
        <p:spPr>
          <a:xfrm>
            <a:off x="501445" y="87635"/>
            <a:ext cx="7216877" cy="954107"/>
          </a:xfrm>
          <a:prstGeom prst="rect">
            <a:avLst/>
          </a:prstGeom>
          <a:noFill/>
        </p:spPr>
        <p:txBody>
          <a:bodyPr wrap="square" rtlCol="0">
            <a:spAutoFit/>
          </a:bodyPr>
          <a:lstStyle/>
          <a:p>
            <a:r>
              <a:rPr lang="fr-FR" sz="2800" dirty="0"/>
              <a:t>Cas réel 4 : Un protocole diachronique : les atlas de faune et de flore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132" y="5102941"/>
            <a:ext cx="1581586" cy="216427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173" y="1600916"/>
            <a:ext cx="2173232" cy="3148832"/>
          </a:xfrm>
          <a:prstGeom prst="rect">
            <a:avLst/>
          </a:prstGeom>
        </p:spPr>
      </p:pic>
      <p:sp>
        <p:nvSpPr>
          <p:cNvPr id="3" name="Espace réservé du numéro de diapositive 2">
            <a:extLst>
              <a:ext uri="{FF2B5EF4-FFF2-40B4-BE49-F238E27FC236}">
                <a16:creationId xmlns:a16="http://schemas.microsoft.com/office/drawing/2014/main" id="{DC146012-D092-3E0F-E636-46718E40EC3E}"/>
              </a:ext>
            </a:extLst>
          </p:cNvPr>
          <p:cNvSpPr>
            <a:spLocks noGrp="1"/>
          </p:cNvSpPr>
          <p:nvPr>
            <p:ph type="sldNum" sz="quarter" idx="12"/>
          </p:nvPr>
        </p:nvSpPr>
        <p:spPr/>
        <p:txBody>
          <a:bodyPr/>
          <a:lstStyle/>
          <a:p>
            <a:pPr lvl="0"/>
            <a:fld id="{BC2C4078-C474-4CAD-9D39-BCB872A532DA}" type="slidenum">
              <a:rPr lang="fr-FR" smtClean="0"/>
              <a:t>88</a:t>
            </a:fld>
            <a:endParaRPr lang="fr-FR"/>
          </a:p>
        </p:txBody>
      </p:sp>
    </p:spTree>
    <p:extLst>
      <p:ext uri="{BB962C8B-B14F-4D97-AF65-F5344CB8AC3E}">
        <p14:creationId xmlns:p14="http://schemas.microsoft.com/office/powerpoint/2010/main" val="77922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587" y="2269971"/>
            <a:ext cx="5434799" cy="2813308"/>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67" y="176161"/>
            <a:ext cx="1466850" cy="1819275"/>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525" y="2190916"/>
            <a:ext cx="4459954" cy="3109070"/>
          </a:xfrm>
          <a:prstGeom prst="rect">
            <a:avLst/>
          </a:prstGeom>
        </p:spPr>
      </p:pic>
      <p:sp>
        <p:nvSpPr>
          <p:cNvPr id="5" name="ZoneTexte 4"/>
          <p:cNvSpPr txBox="1"/>
          <p:nvPr/>
        </p:nvSpPr>
        <p:spPr>
          <a:xfrm>
            <a:off x="2290916" y="608744"/>
            <a:ext cx="7216877" cy="1384995"/>
          </a:xfrm>
          <a:prstGeom prst="rect">
            <a:avLst/>
          </a:prstGeom>
          <a:noFill/>
        </p:spPr>
        <p:txBody>
          <a:bodyPr wrap="square" rtlCol="0">
            <a:spAutoFit/>
          </a:bodyPr>
          <a:lstStyle/>
          <a:p>
            <a:r>
              <a:rPr lang="fr-FR" sz="2800" dirty="0"/>
              <a:t>Cas réel 5 : Une expérience BACI célèbre: le test de la biogéographie des îles par Daniel </a:t>
            </a:r>
            <a:r>
              <a:rPr lang="fr-FR" sz="2800" dirty="0" err="1"/>
              <a:t>Simberloff</a:t>
            </a:r>
            <a:endParaRPr lang="fr-FR" sz="2800" dirty="0"/>
          </a:p>
        </p:txBody>
      </p:sp>
      <p:sp>
        <p:nvSpPr>
          <p:cNvPr id="6" name="Espace réservé du numéro de diapositive 5">
            <a:extLst>
              <a:ext uri="{FF2B5EF4-FFF2-40B4-BE49-F238E27FC236}">
                <a16:creationId xmlns:a16="http://schemas.microsoft.com/office/drawing/2014/main" id="{68B3A6F8-62DA-6D8B-0D65-0FD9472FA884}"/>
              </a:ext>
            </a:extLst>
          </p:cNvPr>
          <p:cNvSpPr>
            <a:spLocks noGrp="1"/>
          </p:cNvSpPr>
          <p:nvPr>
            <p:ph type="sldNum" sz="quarter" idx="12"/>
          </p:nvPr>
        </p:nvSpPr>
        <p:spPr/>
        <p:txBody>
          <a:bodyPr/>
          <a:lstStyle/>
          <a:p>
            <a:pPr lvl="0"/>
            <a:fld id="{BC2C4078-C474-4CAD-9D39-BCB872A532DA}" type="slidenum">
              <a:rPr lang="fr-FR" smtClean="0"/>
              <a:t>89</a:t>
            </a:fld>
            <a:endParaRPr lang="fr-FR"/>
          </a:p>
        </p:txBody>
      </p:sp>
    </p:spTree>
    <p:extLst>
      <p:ext uri="{BB962C8B-B14F-4D97-AF65-F5344CB8AC3E}">
        <p14:creationId xmlns:p14="http://schemas.microsoft.com/office/powerpoint/2010/main" val="238531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788" y="1809136"/>
            <a:ext cx="8868696" cy="4168877"/>
          </a:xfrm>
          <a:prstGeom prst="rect">
            <a:avLst/>
          </a:prstGeom>
          <a:noFill/>
        </p:spPr>
      </p:pic>
      <p:sp>
        <p:nvSpPr>
          <p:cNvPr id="5" name="ZoneTexte 4"/>
          <p:cNvSpPr txBox="1"/>
          <p:nvPr/>
        </p:nvSpPr>
        <p:spPr>
          <a:xfrm>
            <a:off x="875071" y="285135"/>
            <a:ext cx="7521677" cy="1015663"/>
          </a:xfrm>
          <a:prstGeom prst="rect">
            <a:avLst/>
          </a:prstGeom>
          <a:noFill/>
        </p:spPr>
        <p:txBody>
          <a:bodyPr wrap="square" rtlCol="0">
            <a:spAutoFit/>
          </a:bodyPr>
          <a:lstStyle/>
          <a:p>
            <a:pPr algn="just"/>
            <a:r>
              <a:rPr lang="fr-FR" sz="2000" b="1" dirty="0"/>
              <a:t>En l’absence d’échantillonnage, la gamme altitudinale du tétras transmise à la préfecture serait en réalité la gamme altitudinale à laquelle les observateurs produisent des relevés de grands tétras</a:t>
            </a:r>
          </a:p>
        </p:txBody>
      </p:sp>
      <p:sp>
        <p:nvSpPr>
          <p:cNvPr id="7" name="ZoneTexte 6"/>
          <p:cNvSpPr txBox="1"/>
          <p:nvPr/>
        </p:nvSpPr>
        <p:spPr>
          <a:xfrm>
            <a:off x="973394" y="6301685"/>
            <a:ext cx="1415845" cy="369332"/>
          </a:xfrm>
          <a:prstGeom prst="rect">
            <a:avLst/>
          </a:prstGeom>
          <a:noFill/>
        </p:spPr>
        <p:txBody>
          <a:bodyPr wrap="square" rtlCol="0">
            <a:spAutoFit/>
          </a:bodyPr>
          <a:lstStyle/>
          <a:p>
            <a:r>
              <a:rPr lang="fr-FR" dirty="0"/>
              <a:t>observation</a:t>
            </a:r>
          </a:p>
        </p:txBody>
      </p:sp>
      <p:sp>
        <p:nvSpPr>
          <p:cNvPr id="8" name="ZoneTexte 7"/>
          <p:cNvSpPr txBox="1"/>
          <p:nvPr/>
        </p:nvSpPr>
        <p:spPr>
          <a:xfrm>
            <a:off x="3345425" y="6301685"/>
            <a:ext cx="2187678" cy="369332"/>
          </a:xfrm>
          <a:prstGeom prst="rect">
            <a:avLst/>
          </a:prstGeom>
          <a:noFill/>
        </p:spPr>
        <p:txBody>
          <a:bodyPr wrap="square" rtlCol="0">
            <a:spAutoFit/>
          </a:bodyPr>
          <a:lstStyle/>
          <a:p>
            <a:r>
              <a:rPr lang="fr-FR" dirty="0"/>
              <a:t>processus écologique</a:t>
            </a:r>
          </a:p>
        </p:txBody>
      </p:sp>
      <p:sp>
        <p:nvSpPr>
          <p:cNvPr id="9" name="ZoneTexte 8"/>
          <p:cNvSpPr txBox="1"/>
          <p:nvPr/>
        </p:nvSpPr>
        <p:spPr>
          <a:xfrm>
            <a:off x="6489290" y="6301685"/>
            <a:ext cx="2507226" cy="369332"/>
          </a:xfrm>
          <a:prstGeom prst="rect">
            <a:avLst/>
          </a:prstGeom>
          <a:noFill/>
        </p:spPr>
        <p:txBody>
          <a:bodyPr wrap="square" rtlCol="0">
            <a:spAutoFit/>
          </a:bodyPr>
          <a:lstStyle/>
          <a:p>
            <a:r>
              <a:rPr lang="fr-FR" dirty="0"/>
              <a:t>processus d’observation</a:t>
            </a:r>
          </a:p>
        </p:txBody>
      </p:sp>
      <p:sp>
        <p:nvSpPr>
          <p:cNvPr id="10" name="Ellipse 9"/>
          <p:cNvSpPr/>
          <p:nvPr/>
        </p:nvSpPr>
        <p:spPr>
          <a:xfrm>
            <a:off x="688258" y="5978013"/>
            <a:ext cx="1828800" cy="1012722"/>
          </a:xfrm>
          <a:prstGeom prst="ellipse">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264310" y="6086168"/>
            <a:ext cx="2349909" cy="904567"/>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489290" y="6070627"/>
            <a:ext cx="2438400" cy="904567"/>
          </a:xfrm>
          <a:prstGeom prst="rect">
            <a:avLst/>
          </a:prstGeom>
          <a:noFill/>
          <a:ln w="28575">
            <a:solidFill>
              <a:schemeClr val="tx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2657166" y="6191986"/>
            <a:ext cx="619433" cy="584775"/>
          </a:xfrm>
          <a:prstGeom prst="rect">
            <a:avLst/>
          </a:prstGeom>
          <a:noFill/>
        </p:spPr>
        <p:txBody>
          <a:bodyPr wrap="square" rtlCol="0">
            <a:spAutoFit/>
          </a:bodyPr>
          <a:lstStyle/>
          <a:p>
            <a:r>
              <a:rPr lang="fr-FR" sz="3200" dirty="0"/>
              <a:t>=</a:t>
            </a:r>
          </a:p>
        </p:txBody>
      </p:sp>
      <p:sp>
        <p:nvSpPr>
          <p:cNvPr id="14" name="ZoneTexte 13"/>
          <p:cNvSpPr txBox="1"/>
          <p:nvPr/>
        </p:nvSpPr>
        <p:spPr>
          <a:xfrm>
            <a:off x="5863712" y="6191985"/>
            <a:ext cx="619433" cy="584775"/>
          </a:xfrm>
          <a:prstGeom prst="rect">
            <a:avLst/>
          </a:prstGeom>
          <a:noFill/>
        </p:spPr>
        <p:txBody>
          <a:bodyPr wrap="square" rtlCol="0">
            <a:spAutoFit/>
          </a:bodyPr>
          <a:lstStyle/>
          <a:p>
            <a:r>
              <a:rPr lang="fr-FR" sz="3200" dirty="0"/>
              <a:t>x</a:t>
            </a:r>
          </a:p>
        </p:txBody>
      </p:sp>
      <p:sp>
        <p:nvSpPr>
          <p:cNvPr id="2" name="Espace réservé du numéro de diapositive 1">
            <a:extLst>
              <a:ext uri="{FF2B5EF4-FFF2-40B4-BE49-F238E27FC236}">
                <a16:creationId xmlns:a16="http://schemas.microsoft.com/office/drawing/2014/main" id="{CFD85F64-431A-6F10-3773-E4AA1EACFF5A}"/>
              </a:ext>
            </a:extLst>
          </p:cNvPr>
          <p:cNvSpPr>
            <a:spLocks noGrp="1"/>
          </p:cNvSpPr>
          <p:nvPr>
            <p:ph type="sldNum" sz="quarter" idx="12"/>
          </p:nvPr>
        </p:nvSpPr>
        <p:spPr/>
        <p:txBody>
          <a:bodyPr/>
          <a:lstStyle/>
          <a:p>
            <a:pPr lvl="0"/>
            <a:fld id="{D73EB851-A589-48F2-8514-FB85A3C8DA34}" type="slidenum">
              <a:rPr lang="fr-FR" smtClean="0"/>
              <a:t>9</a:t>
            </a:fld>
            <a:endParaRPr lang="fr-FR"/>
          </a:p>
        </p:txBody>
      </p:sp>
    </p:spTree>
    <p:extLst>
      <p:ext uri="{BB962C8B-B14F-4D97-AF65-F5344CB8AC3E}">
        <p14:creationId xmlns:p14="http://schemas.microsoft.com/office/powerpoint/2010/main" val="1097879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78425" y="310349"/>
            <a:ext cx="8691717" cy="523220"/>
          </a:xfrm>
          <a:prstGeom prst="rect">
            <a:avLst/>
          </a:prstGeom>
        </p:spPr>
        <p:txBody>
          <a:bodyPr wrap="square">
            <a:spAutoFit/>
          </a:bodyPr>
          <a:lstStyle/>
          <a:p>
            <a:r>
              <a:rPr lang="fr-FR" sz="2800" dirty="0"/>
              <a:t>L’idéal reste un échantillonnage systématique ou aléatoire</a:t>
            </a:r>
          </a:p>
        </p:txBody>
      </p:sp>
      <p:sp>
        <p:nvSpPr>
          <p:cNvPr id="3" name="Rectangle 2"/>
          <p:cNvSpPr/>
          <p:nvPr/>
        </p:nvSpPr>
        <p:spPr>
          <a:xfrm>
            <a:off x="678425" y="1073926"/>
            <a:ext cx="7551175" cy="523220"/>
          </a:xfrm>
          <a:prstGeom prst="rect">
            <a:avLst/>
          </a:prstGeom>
        </p:spPr>
        <p:txBody>
          <a:bodyPr wrap="square">
            <a:spAutoFit/>
          </a:bodyPr>
          <a:lstStyle/>
          <a:p>
            <a:r>
              <a:rPr lang="fr-FR" sz="2800" dirty="0"/>
              <a:t>Penser aux analyses en construisant le protocole</a:t>
            </a:r>
          </a:p>
        </p:txBody>
      </p:sp>
      <p:sp>
        <p:nvSpPr>
          <p:cNvPr id="4" name="Rectangle 3"/>
          <p:cNvSpPr/>
          <p:nvPr/>
        </p:nvSpPr>
        <p:spPr>
          <a:xfrm>
            <a:off x="678424" y="2601080"/>
            <a:ext cx="8691717" cy="1384995"/>
          </a:xfrm>
          <a:prstGeom prst="rect">
            <a:avLst/>
          </a:prstGeom>
        </p:spPr>
        <p:txBody>
          <a:bodyPr wrap="square">
            <a:spAutoFit/>
          </a:bodyPr>
          <a:lstStyle/>
          <a:p>
            <a:r>
              <a:rPr lang="fr-FR" sz="2800" dirty="0"/>
              <a:t>Compromis faisabilité de terrain x faisabilité de l’analyse</a:t>
            </a:r>
          </a:p>
          <a:p>
            <a:endParaRPr lang="fr-FR" sz="2800" dirty="0"/>
          </a:p>
          <a:p>
            <a:r>
              <a:rPr lang="fr-FR" sz="2800" dirty="0"/>
              <a:t>Définir une stratégie de réplication </a:t>
            </a:r>
          </a:p>
        </p:txBody>
      </p:sp>
      <p:sp>
        <p:nvSpPr>
          <p:cNvPr id="5" name="Rectangle 4"/>
          <p:cNvSpPr/>
          <p:nvPr/>
        </p:nvSpPr>
        <p:spPr>
          <a:xfrm>
            <a:off x="678425" y="1837503"/>
            <a:ext cx="9045678" cy="523220"/>
          </a:xfrm>
          <a:prstGeom prst="rect">
            <a:avLst/>
          </a:prstGeom>
        </p:spPr>
        <p:txBody>
          <a:bodyPr wrap="square">
            <a:spAutoFit/>
          </a:bodyPr>
          <a:lstStyle/>
          <a:p>
            <a:r>
              <a:rPr lang="fr-FR" sz="2800" dirty="0"/>
              <a:t>Évaluer la taille d’échantillon nécessaire: tests de puissance</a:t>
            </a:r>
          </a:p>
        </p:txBody>
      </p:sp>
      <p:sp>
        <p:nvSpPr>
          <p:cNvPr id="6" name="ZoneTexte 5"/>
          <p:cNvSpPr txBox="1"/>
          <p:nvPr/>
        </p:nvSpPr>
        <p:spPr>
          <a:xfrm>
            <a:off x="854558" y="4625898"/>
            <a:ext cx="8150942" cy="1938992"/>
          </a:xfrm>
          <a:prstGeom prst="rect">
            <a:avLst/>
          </a:prstGeom>
          <a:solidFill>
            <a:schemeClr val="bg1">
              <a:lumMod val="95000"/>
            </a:schemeClr>
          </a:solidFill>
        </p:spPr>
        <p:txBody>
          <a:bodyPr wrap="square" rtlCol="0">
            <a:spAutoFit/>
          </a:bodyPr>
          <a:lstStyle/>
          <a:p>
            <a:pPr marL="457200" indent="-457200">
              <a:buFont typeface="Arial" panose="020B0604020202020204" pitchFamily="34" charset="0"/>
              <a:buChar char="•"/>
            </a:pPr>
            <a:r>
              <a:rPr lang="fr-FR" sz="2000" dirty="0"/>
              <a:t>Ces étapes sont indispensables à vérifier que l’échantillonnage en réponse à la question posée est réalisable.</a:t>
            </a:r>
          </a:p>
          <a:p>
            <a:pPr marL="457200" indent="-457200">
              <a:buFont typeface="Arial" panose="020B0604020202020204" pitchFamily="34" charset="0"/>
              <a:buChar char="•"/>
            </a:pPr>
            <a:r>
              <a:rPr lang="fr-FR" sz="2000" dirty="0"/>
              <a:t>Il vaut parfois mieux ne rien faire que dépenser beaucoup d’énergie pour acquérir des données inexploitables!</a:t>
            </a:r>
          </a:p>
          <a:p>
            <a:pPr marL="457200" indent="-457200">
              <a:buFont typeface="Arial" panose="020B0604020202020204" pitchFamily="34" charset="0"/>
              <a:buChar char="•"/>
            </a:pPr>
            <a:r>
              <a:rPr lang="fr-FR" sz="2000" dirty="0"/>
              <a:t>La quasi-totalité des données non analysable provient de pseudo-échantillonnage non déterminés par une question précise</a:t>
            </a:r>
          </a:p>
        </p:txBody>
      </p:sp>
      <p:sp>
        <p:nvSpPr>
          <p:cNvPr id="7" name="Espace réservé du numéro de diapositive 6">
            <a:extLst>
              <a:ext uri="{FF2B5EF4-FFF2-40B4-BE49-F238E27FC236}">
                <a16:creationId xmlns:a16="http://schemas.microsoft.com/office/drawing/2014/main" id="{2883AAE9-8C07-0DAB-65CF-596BFE13B721}"/>
              </a:ext>
            </a:extLst>
          </p:cNvPr>
          <p:cNvSpPr>
            <a:spLocks noGrp="1"/>
          </p:cNvSpPr>
          <p:nvPr>
            <p:ph type="sldNum" sz="quarter" idx="12"/>
          </p:nvPr>
        </p:nvSpPr>
        <p:spPr/>
        <p:txBody>
          <a:bodyPr/>
          <a:lstStyle/>
          <a:p>
            <a:pPr lvl="0"/>
            <a:fld id="{BC2C4078-C474-4CAD-9D39-BCB872A532DA}" type="slidenum">
              <a:rPr lang="fr-FR" smtClean="0"/>
              <a:t>90</a:t>
            </a:fld>
            <a:endParaRPr lang="fr-FR"/>
          </a:p>
        </p:txBody>
      </p:sp>
    </p:spTree>
    <p:extLst>
      <p:ext uri="{BB962C8B-B14F-4D97-AF65-F5344CB8AC3E}">
        <p14:creationId xmlns:p14="http://schemas.microsoft.com/office/powerpoint/2010/main" val="3339680932"/>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 et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7634</Words>
  <Application>Microsoft Office PowerPoint</Application>
  <PresentationFormat>Personnalisé</PresentationFormat>
  <Paragraphs>839</Paragraphs>
  <Slides>90</Slides>
  <Notes>37</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90</vt:i4>
      </vt:variant>
    </vt:vector>
  </HeadingPairs>
  <TitlesOfParts>
    <vt:vector size="101" baseType="lpstr">
      <vt:lpstr>Arial</vt:lpstr>
      <vt:lpstr>Calibri</vt:lpstr>
      <vt:lpstr>Calibri Light</vt:lpstr>
      <vt:lpstr>Droid Sans Fallback</vt:lpstr>
      <vt:lpstr>Liberation Sans</vt:lpstr>
      <vt:lpstr>Liberation Serif</vt:lpstr>
      <vt:lpstr>StarSymbol</vt:lpstr>
      <vt:lpstr>Times New Roman</vt:lpstr>
      <vt:lpstr>Wingdings</vt:lpstr>
      <vt:lpstr>Standard</vt:lpstr>
      <vt:lpstr>Titre et contenu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E.P.H.E  Module Acquisition et traitement statistique de données  Niveau 1</dc:title>
  <dc:creator>Jean-Yves BARNAGAUD</dc:creator>
  <cp:lastModifiedBy>Jean-Yves Barnagaud</cp:lastModifiedBy>
  <cp:revision>292</cp:revision>
  <dcterms:created xsi:type="dcterms:W3CDTF">2016-09-21T16:06:01Z</dcterms:created>
  <dcterms:modified xsi:type="dcterms:W3CDTF">2024-03-04T21:48:26Z</dcterms:modified>
</cp:coreProperties>
</file>